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1" r:id="rId4"/>
    <p:sldId id="256" r:id="rId5"/>
    <p:sldId id="271" r:id="rId6"/>
    <p:sldId id="263" r:id="rId7"/>
    <p:sldId id="267" r:id="rId8"/>
    <p:sldId id="257" r:id="rId9"/>
    <p:sldId id="286" r:id="rId10"/>
    <p:sldId id="258" r:id="rId11"/>
    <p:sldId id="265" r:id="rId12"/>
    <p:sldId id="266" r:id="rId13"/>
    <p:sldId id="270" r:id="rId14"/>
    <p:sldId id="264" r:id="rId15"/>
    <p:sldId id="268" r:id="rId16"/>
    <p:sldId id="272" r:id="rId17"/>
    <p:sldId id="273" r:id="rId18"/>
    <p:sldId id="281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69" r:id="rId28"/>
    <p:sldId id="280" r:id="rId29"/>
    <p:sldId id="285" r:id="rId30"/>
    <p:sldId id="287" r:id="rId31"/>
    <p:sldId id="290" r:id="rId32"/>
    <p:sldId id="291" r:id="rId33"/>
    <p:sldId id="288" r:id="rId34"/>
    <p:sldId id="292" r:id="rId35"/>
    <p:sldId id="289" r:id="rId36"/>
    <p:sldId id="293" r:id="rId37"/>
    <p:sldId id="28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93B487-EBA7-435F-9040-09CA70F1B54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F416CA-BD4D-461B-B228-DA61E73263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 для дітей з ООП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07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836713"/>
            <a:ext cx="7408333" cy="5544614"/>
          </a:xfrm>
        </p:spPr>
        <p:txBody>
          <a:bodyPr/>
          <a:lstStyle/>
          <a:p>
            <a:r>
              <a:rPr lang="ru-RU" sz="3600" b="1" i="1" dirty="0" smtClean="0"/>
              <a:t>    </a:t>
            </a:r>
            <a:r>
              <a:rPr lang="ru-RU" sz="3600" b="1" i="1" dirty="0" err="1" smtClean="0">
                <a:solidFill>
                  <a:schemeClr val="bg2">
                    <a:lumMod val="25000"/>
                  </a:schemeClr>
                </a:solidFill>
              </a:rPr>
              <a:t>Індивідуальна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програма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розвитку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письмовий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документ,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загалом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договором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педагогічним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колективом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батьками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опікунами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дитини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закріплює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вимоги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дитини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зокрема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визначає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характер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освітніх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послуг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форм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підтримки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Також це –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документ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, що забезпечує індивідуалізацію навчання особи з ООП, закріплює перелік  необхідних послуг та розробляється групою фахівців з обов’язковим залученням батьків дитини з метою визначення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конкрених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навчальних стратегій і підходів до навчання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67" y="5085184"/>
            <a:ext cx="3087187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62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Ознайомтесь</a:t>
            </a:r>
            <a:r>
              <a:rPr lang="ru-RU" dirty="0"/>
              <a:t> з наказом МОН </a:t>
            </a:r>
            <a:r>
              <a:rPr lang="ru-RU" dirty="0" err="1"/>
              <a:t>України</a:t>
            </a:r>
            <a:r>
              <a:rPr lang="ru-RU" dirty="0"/>
              <a:t> №609 </a:t>
            </a:r>
            <a:r>
              <a:rPr lang="ru-RU" dirty="0" err="1"/>
              <a:t>від</a:t>
            </a:r>
            <a:r>
              <a:rPr lang="ru-RU" dirty="0"/>
              <a:t> 08.06.2018 р. 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примірного</a:t>
            </a:r>
            <a:r>
              <a:rPr lang="ru-RU" dirty="0"/>
              <a:t> ПОЛОЖЕННЯ</a:t>
            </a:r>
            <a:br>
              <a:rPr lang="ru-RU" dirty="0"/>
            </a:br>
            <a:r>
              <a:rPr lang="ru-RU" dirty="0"/>
              <a:t>про команду психолого-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в закладах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та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Важливо</a:t>
            </a:r>
            <a:r>
              <a:rPr lang="ru-RU" sz="5400" dirty="0" smtClean="0"/>
              <a:t>!!!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9761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8020413" cy="525658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висновку</a:t>
            </a:r>
            <a:r>
              <a:rPr lang="ru-RU" dirty="0"/>
              <a:t> ІРЦ, 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(за </a:t>
            </a:r>
            <a:r>
              <a:rPr lang="ru-RU" dirty="0" err="1"/>
              <a:t>наявності</a:t>
            </a:r>
            <a:r>
              <a:rPr lang="ru-RU" dirty="0"/>
              <a:t>), </a:t>
            </a:r>
            <a:r>
              <a:rPr lang="ru-RU" dirty="0" err="1"/>
              <a:t>результатів</a:t>
            </a:r>
            <a:r>
              <a:rPr lang="ru-RU" dirty="0"/>
              <a:t> психолого-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Команда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індивідуальну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ООП </a:t>
            </a:r>
            <a:r>
              <a:rPr lang="ru-RU" dirty="0" err="1"/>
              <a:t>впродовж</a:t>
            </a:r>
            <a:r>
              <a:rPr lang="ru-RU" dirty="0"/>
              <a:t> 2-х </a:t>
            </a:r>
            <a:r>
              <a:rPr lang="ru-RU" dirty="0" err="1"/>
              <a:t>тижнів</a:t>
            </a:r>
            <a:r>
              <a:rPr lang="ru-RU" dirty="0"/>
              <a:t> з моменту початку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r>
              <a:rPr lang="ru-RU" dirty="0"/>
              <a:t>ІПР </a:t>
            </a:r>
            <a:r>
              <a:rPr lang="ru-RU" dirty="0" err="1"/>
              <a:t>погоджується</a:t>
            </a:r>
            <a:r>
              <a:rPr lang="ru-RU" dirty="0"/>
              <a:t> батьками та </a:t>
            </a:r>
            <a:r>
              <a:rPr lang="ru-RU" dirty="0" err="1"/>
              <a:t>затверджується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r>
              <a:rPr lang="ru-RU" dirty="0"/>
              <a:t>Команда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переглядає</a:t>
            </a:r>
            <a:r>
              <a:rPr lang="ru-RU" dirty="0"/>
              <a:t> ІПР з метою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коригування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у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потреби  </a:t>
            </a:r>
            <a:r>
              <a:rPr lang="ru-RU" dirty="0" err="1"/>
              <a:t>частіше</a:t>
            </a:r>
            <a:r>
              <a:rPr lang="ru-RU" dirty="0"/>
              <a:t>); у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- </a:t>
            </a:r>
            <a:r>
              <a:rPr lang="ru-RU" dirty="0" err="1"/>
              <a:t>тричі</a:t>
            </a:r>
            <a:r>
              <a:rPr lang="ru-RU" dirty="0"/>
              <a:t> на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потреби </a:t>
            </a:r>
            <a:r>
              <a:rPr lang="ru-RU" dirty="0" err="1"/>
              <a:t>частіше</a:t>
            </a:r>
            <a:r>
              <a:rPr lang="ru-RU" dirty="0"/>
              <a:t>).</a:t>
            </a:r>
          </a:p>
          <a:p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протоколюється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050904" cy="107444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Важливо</a:t>
            </a:r>
            <a:r>
              <a:rPr lang="ru-RU" dirty="0" smtClean="0"/>
              <a:t>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4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3600" dirty="0" err="1"/>
              <a:t>Розробляється</a:t>
            </a:r>
            <a:r>
              <a:rPr lang="ru-RU" sz="3600" dirty="0"/>
              <a:t> раз на </a:t>
            </a:r>
            <a:r>
              <a:rPr lang="ru-RU" sz="3600" dirty="0" err="1"/>
              <a:t>рік</a:t>
            </a:r>
            <a:r>
              <a:rPr lang="ru-RU" sz="3600" dirty="0"/>
              <a:t>.</a:t>
            </a:r>
          </a:p>
          <a:p>
            <a:r>
              <a:rPr lang="ru-RU" sz="3600" dirty="0" err="1"/>
              <a:t>Двічі</a:t>
            </a:r>
            <a:r>
              <a:rPr lang="ru-RU" sz="3600" dirty="0"/>
              <a:t> на </a:t>
            </a:r>
            <a:r>
              <a:rPr lang="ru-RU" sz="3600" dirty="0" err="1"/>
              <a:t>рік</a:t>
            </a:r>
            <a:r>
              <a:rPr lang="ru-RU" sz="3600" dirty="0"/>
              <a:t> </a:t>
            </a:r>
            <a:r>
              <a:rPr lang="ru-RU" sz="3600" dirty="0" err="1"/>
              <a:t>переглядається</a:t>
            </a:r>
            <a:r>
              <a:rPr lang="ru-RU" sz="3600" dirty="0"/>
              <a:t> з метою </a:t>
            </a:r>
            <a:r>
              <a:rPr lang="ru-RU" sz="3600" dirty="0" err="1"/>
              <a:t>коригування</a:t>
            </a:r>
            <a:r>
              <a:rPr lang="ru-RU" sz="3600" dirty="0"/>
              <a:t>.</a:t>
            </a:r>
          </a:p>
          <a:p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/>
              <a:t>Строк </a:t>
            </a:r>
            <a:r>
              <a:rPr lang="ru-RU" sz="5300" b="1" i="1" dirty="0" err="1"/>
              <a:t>дії</a:t>
            </a:r>
            <a:r>
              <a:rPr lang="ru-RU" sz="5300" b="1" i="1" dirty="0"/>
              <a:t> </a:t>
            </a:r>
            <a:r>
              <a:rPr lang="ru-RU" sz="5300" b="1" i="1" dirty="0" smtClean="0"/>
              <a:t>ІПР</a:t>
            </a:r>
            <a:r>
              <a:rPr lang="ru-RU" sz="5300" b="1" i="1" dirty="0"/>
              <a:t/>
            </a:r>
            <a:br>
              <a:rPr lang="ru-RU" sz="5300" b="1" i="1" dirty="0"/>
            </a:br>
            <a:endParaRPr lang="ru-RU" sz="5300" b="1" i="1" dirty="0"/>
          </a:p>
        </p:txBody>
      </p:sp>
    </p:spTree>
    <p:extLst>
      <p:ext uri="{BB962C8B-B14F-4D97-AF65-F5344CB8AC3E}">
        <p14:creationId xmlns:p14="http://schemas.microsoft.com/office/powerpoint/2010/main" val="252352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435763"/>
                </a:solidFill>
                <a:latin typeface="Tahoma"/>
              </a:rPr>
              <a:t>Індивідуальну</a:t>
            </a:r>
            <a:r>
              <a:rPr lang="ru-RU" dirty="0" smtClean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програму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розвитку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розробляє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група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фахівців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, у склад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якої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входять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: заступник директора з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навчально-виховної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роботи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учителі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асистент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учителя, психолог, учитель-дефектолог та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інші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педагогічні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працівники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. До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процесу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розробки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ІПР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обов’язково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залучаються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батьки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або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особи,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які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їх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35763"/>
                </a:solidFill>
                <a:latin typeface="Tahoma"/>
              </a:rPr>
              <a:t>замінюють</a:t>
            </a:r>
            <a:r>
              <a:rPr lang="ru-RU" dirty="0">
                <a:solidFill>
                  <a:srgbClr val="435763"/>
                </a:solidFill>
                <a:latin typeface="Tahoma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індивідуальну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для </a:t>
            </a:r>
            <a:r>
              <a:rPr lang="ru-RU" dirty="0" err="1"/>
              <a:t>дитини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9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Вироблення</a:t>
            </a:r>
            <a:r>
              <a:rPr lang="ru-RU" dirty="0"/>
              <a:t> комплексу                 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і </a:t>
            </a:r>
            <a:r>
              <a:rPr lang="ru-RU" dirty="0" err="1"/>
              <a:t>заходів</a:t>
            </a:r>
            <a:r>
              <a:rPr lang="ru-RU" dirty="0"/>
              <a:t>  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 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</a:t>
            </a:r>
          </a:p>
          <a:p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  </a:t>
            </a:r>
            <a:r>
              <a:rPr lang="ru-RU" dirty="0" err="1"/>
              <a:t>супроводу</a:t>
            </a:r>
            <a:r>
              <a:rPr lang="ru-RU" dirty="0"/>
              <a:t> (особливо </a:t>
            </a:r>
            <a:r>
              <a:rPr lang="ru-RU" dirty="0" err="1"/>
              <a:t>батьків</a:t>
            </a:r>
            <a:r>
              <a:rPr lang="ru-RU" dirty="0"/>
              <a:t>)       про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в </a:t>
            </a:r>
            <a:r>
              <a:rPr lang="ru-RU" dirty="0" err="1"/>
              <a:t>навчанні</a:t>
            </a:r>
            <a:r>
              <a:rPr lang="ru-RU" dirty="0"/>
              <a:t>         </a:t>
            </a:r>
            <a:r>
              <a:rPr lang="ru-RU" dirty="0" err="1"/>
              <a:t>дитини</a:t>
            </a:r>
            <a:r>
              <a:rPr lang="ru-RU" dirty="0"/>
              <a:t> та як вони </a:t>
            </a:r>
            <a:r>
              <a:rPr lang="ru-RU" dirty="0" err="1"/>
              <a:t>будуть</a:t>
            </a:r>
            <a:r>
              <a:rPr lang="ru-RU" dirty="0"/>
              <a:t>                </a:t>
            </a:r>
            <a:r>
              <a:rPr lang="ru-RU" dirty="0" err="1"/>
              <a:t>досягнуті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/>
          <a:lstStyle/>
          <a:p>
            <a:r>
              <a:rPr lang="uk-UA" dirty="0" smtClean="0"/>
              <a:t>Мета ІПР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03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Навчально</a:t>
            </a:r>
            <a:r>
              <a:rPr lang="ru-RU" dirty="0"/>
              <a:t>-методична</a:t>
            </a:r>
          </a:p>
          <a:p>
            <a:r>
              <a:rPr lang="ru-RU" dirty="0" err="1"/>
              <a:t>Комунікативна</a:t>
            </a:r>
            <a:endParaRPr lang="ru-RU" dirty="0"/>
          </a:p>
          <a:p>
            <a:r>
              <a:rPr lang="ru-RU" dirty="0" err="1"/>
              <a:t>Управлінська</a:t>
            </a:r>
            <a:endParaRPr lang="ru-RU" dirty="0"/>
          </a:p>
          <a:p>
            <a:r>
              <a:rPr lang="uk-UA" dirty="0" smtClean="0"/>
              <a:t>Моніторинг і контроль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Функції</a:t>
            </a:r>
            <a:r>
              <a:rPr lang="ru-RU" dirty="0"/>
              <a:t> ІПР</a:t>
            </a:r>
          </a:p>
        </p:txBody>
      </p:sp>
    </p:spTree>
    <p:extLst>
      <p:ext uri="{BB962C8B-B14F-4D97-AF65-F5344CB8AC3E}">
        <p14:creationId xmlns:p14="http://schemas.microsoft.com/office/powerpoint/2010/main" val="78547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дитину</a:t>
            </a:r>
            <a:r>
              <a:rPr lang="ru-RU" dirty="0"/>
              <a:t>, </a:t>
            </a:r>
            <a:r>
              <a:rPr lang="ru-RU" dirty="0" err="1"/>
              <a:t>наявний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  <a:p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потреби</a:t>
            </a:r>
          </a:p>
          <a:p>
            <a:r>
              <a:rPr lang="ru-RU" dirty="0"/>
              <a:t>Психолого-</a:t>
            </a:r>
            <a:r>
              <a:rPr lang="ru-RU" dirty="0" err="1"/>
              <a:t>педагогічні</a:t>
            </a:r>
            <a:r>
              <a:rPr lang="ru-RU" dirty="0"/>
              <a:t> та </a:t>
            </a:r>
            <a:r>
              <a:rPr lang="ru-RU" dirty="0" err="1"/>
              <a:t>корекційно-розвиткові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</a:p>
          <a:p>
            <a:r>
              <a:rPr lang="ru-RU" dirty="0" err="1"/>
              <a:t>Адаптації</a:t>
            </a:r>
            <a:r>
              <a:rPr lang="ru-RU" dirty="0"/>
              <a:t> і </a:t>
            </a:r>
            <a:r>
              <a:rPr lang="ru-RU" dirty="0" err="1"/>
              <a:t>модифікації</a:t>
            </a:r>
            <a:r>
              <a:rPr lang="ru-RU" dirty="0"/>
              <a:t> </a:t>
            </a:r>
          </a:p>
          <a:p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план </a:t>
            </a:r>
          </a:p>
          <a:p>
            <a:r>
              <a:rPr lang="ru-RU" dirty="0"/>
              <a:t>(</a:t>
            </a:r>
            <a:r>
              <a:rPr lang="ru-RU" dirty="0" err="1"/>
              <a:t>послідовність</a:t>
            </a:r>
            <a:r>
              <a:rPr lang="ru-RU" dirty="0"/>
              <a:t>, форма і темп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/>
              <a:t>)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 ІПР</a:t>
            </a:r>
          </a:p>
        </p:txBody>
      </p:sp>
    </p:spTree>
    <p:extLst>
      <p:ext uri="{BB962C8B-B14F-4D97-AF65-F5344CB8AC3E}">
        <p14:creationId xmlns:p14="http://schemas.microsoft.com/office/powerpoint/2010/main" val="103009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Моніторинг</a:t>
            </a:r>
            <a:r>
              <a:rPr lang="ru-RU" dirty="0" smtClean="0"/>
              <a:t> стану 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Система та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, </a:t>
            </a:r>
            <a:r>
              <a:rPr lang="ru-RU" dirty="0" err="1"/>
              <a:t>навичок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ІПР</a:t>
            </a:r>
          </a:p>
        </p:txBody>
      </p:sp>
    </p:spTree>
    <p:extLst>
      <p:ext uri="{BB962C8B-B14F-4D97-AF65-F5344CB8AC3E}">
        <p14:creationId xmlns:p14="http://schemas.microsoft.com/office/powerpoint/2010/main" val="2053431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  <a:p>
            <a:r>
              <a:rPr lang="ru-RU" dirty="0"/>
              <a:t>Проект ІПР</a:t>
            </a:r>
          </a:p>
          <a:p>
            <a:r>
              <a:rPr lang="ru-RU" dirty="0"/>
              <a:t>Проект ІПР</a:t>
            </a:r>
          </a:p>
          <a:p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endParaRPr lang="ru-RU" dirty="0"/>
          </a:p>
          <a:p>
            <a:r>
              <a:rPr lang="ru-RU" dirty="0"/>
              <a:t>Перегляд, </a:t>
            </a:r>
            <a:r>
              <a:rPr lang="ru-RU" dirty="0" err="1"/>
              <a:t>оцінка</a:t>
            </a:r>
            <a:r>
              <a:rPr lang="ru-RU" dirty="0"/>
              <a:t>,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над ІПР</a:t>
            </a:r>
          </a:p>
        </p:txBody>
      </p:sp>
    </p:spTree>
    <p:extLst>
      <p:ext uri="{BB962C8B-B14F-4D97-AF65-F5344CB8AC3E}">
        <p14:creationId xmlns:p14="http://schemas.microsoft.com/office/powerpoint/2010/main" val="104223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1.  Хто такі діти з ООП, на що звернути увагу</a:t>
            </a:r>
          </a:p>
          <a:p>
            <a:r>
              <a:rPr lang="uk-UA" dirty="0"/>
              <a:t>2</a:t>
            </a:r>
            <a:r>
              <a:rPr lang="uk-UA" dirty="0" smtClean="0"/>
              <a:t>. Що таке ІПР, хто </a:t>
            </a:r>
            <a:r>
              <a:rPr lang="uk-UA" dirty="0"/>
              <a:t>її </a:t>
            </a:r>
            <a:r>
              <a:rPr lang="uk-UA" dirty="0" smtClean="0"/>
              <a:t>створює</a:t>
            </a:r>
          </a:p>
          <a:p>
            <a:r>
              <a:rPr lang="uk-UA" dirty="0" smtClean="0"/>
              <a:t>3. Підготовка </a:t>
            </a:r>
            <a:r>
              <a:rPr lang="uk-UA" dirty="0"/>
              <a:t>та реалізація </a:t>
            </a:r>
            <a:r>
              <a:rPr lang="uk-UA" dirty="0" smtClean="0"/>
              <a:t>ІПР</a:t>
            </a:r>
          </a:p>
          <a:p>
            <a:r>
              <a:rPr lang="uk-UA" dirty="0" smtClean="0"/>
              <a:t>4. Адаптована та модифікована ІПР</a:t>
            </a:r>
            <a:endParaRPr lang="en-US" dirty="0" smtClean="0"/>
          </a:p>
          <a:p>
            <a:r>
              <a:rPr lang="uk-UA" dirty="0" smtClean="0"/>
              <a:t>5. Система </a:t>
            </a:r>
            <a:r>
              <a:rPr lang="uk-UA" dirty="0"/>
              <a:t>цілепокладання </a:t>
            </a:r>
            <a:r>
              <a:rPr lang="en-US" dirty="0" smtClean="0"/>
              <a:t>SMART</a:t>
            </a:r>
            <a:endParaRPr lang="uk-UA" dirty="0" smtClean="0"/>
          </a:p>
          <a:p>
            <a:r>
              <a:rPr lang="uk-UA" dirty="0"/>
              <a:t>6</a:t>
            </a:r>
            <a:r>
              <a:rPr lang="uk-UA" dirty="0" smtClean="0"/>
              <a:t>. Поетапна робота з розділами </a:t>
            </a:r>
            <a:r>
              <a:rPr lang="uk-UA" dirty="0"/>
              <a:t>з </a:t>
            </a:r>
            <a:r>
              <a:rPr lang="uk-UA" dirty="0" smtClean="0"/>
              <a:t>ІПР</a:t>
            </a:r>
          </a:p>
          <a:p>
            <a:r>
              <a:rPr lang="uk-UA" dirty="0"/>
              <a:t>7</a:t>
            </a:r>
            <a:r>
              <a:rPr lang="uk-UA" dirty="0" smtClean="0"/>
              <a:t>. Приклади з ІПР</a:t>
            </a:r>
          </a:p>
          <a:p>
            <a:r>
              <a:rPr lang="uk-UA" dirty="0"/>
              <a:t>8</a:t>
            </a:r>
            <a:r>
              <a:rPr lang="uk-UA" dirty="0" smtClean="0"/>
              <a:t>. </a:t>
            </a:r>
            <a:r>
              <a:rPr lang="uk-UA" dirty="0"/>
              <a:t>З</a:t>
            </a:r>
            <a:r>
              <a:rPr lang="uk-UA" dirty="0" smtClean="0"/>
              <a:t>апитання й відповіді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Ключові питання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20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    </a:t>
            </a:r>
            <a:r>
              <a:rPr lang="ru-RU" sz="4000" dirty="0" err="1" smtClean="0"/>
              <a:t>Адаптація</a:t>
            </a:r>
            <a:r>
              <a:rPr lang="ru-RU" sz="4000" dirty="0" smtClean="0"/>
              <a:t> </a:t>
            </a:r>
            <a:r>
              <a:rPr lang="ru-RU" sz="4000" dirty="0"/>
              <a:t>та </a:t>
            </a:r>
            <a:r>
              <a:rPr lang="ru-RU" sz="4000" dirty="0" err="1"/>
              <a:t>модификація</a:t>
            </a:r>
            <a:r>
              <a:rPr lang="ru-RU" sz="4000" dirty="0"/>
              <a:t> </a:t>
            </a:r>
            <a:r>
              <a:rPr lang="ru-RU" sz="4000" dirty="0" err="1"/>
              <a:t>навчальної</a:t>
            </a:r>
            <a:r>
              <a:rPr lang="ru-RU" sz="4000" dirty="0"/>
              <a:t> </a:t>
            </a:r>
            <a:r>
              <a:rPr lang="ru-RU" sz="4000" dirty="0" err="1"/>
              <a:t>програми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>для </a:t>
            </a:r>
            <a:r>
              <a:rPr lang="ru-RU" sz="4000" dirty="0" err="1"/>
              <a:t>дітей</a:t>
            </a:r>
            <a:r>
              <a:rPr lang="ru-RU" sz="4000" dirty="0"/>
              <a:t> з </a:t>
            </a:r>
            <a:r>
              <a:rPr lang="ru-RU" sz="4000" dirty="0" smtClean="0"/>
              <a:t>ООП</a:t>
            </a:r>
          </a:p>
          <a:p>
            <a:r>
              <a:rPr lang="ru-RU" sz="4000" dirty="0" smtClean="0"/>
              <a:t> </a:t>
            </a:r>
            <a:r>
              <a:rPr lang="ru-RU" dirty="0" smtClean="0"/>
              <a:t>   При </a:t>
            </a:r>
            <a:r>
              <a:rPr lang="ru-RU" dirty="0" err="1" smtClean="0"/>
              <a:t>складанні</a:t>
            </a:r>
            <a:r>
              <a:rPr lang="ru-RU" dirty="0" smtClean="0"/>
              <a:t> </a:t>
            </a:r>
            <a:r>
              <a:rPr lang="ru-RU" dirty="0" err="1" smtClean="0"/>
              <a:t>індивідуальної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адптації</a:t>
            </a:r>
            <a:r>
              <a:rPr lang="ru-RU" dirty="0" smtClean="0"/>
              <a:t> та </a:t>
            </a:r>
            <a:r>
              <a:rPr lang="ru-RU" dirty="0" err="1" smtClean="0"/>
              <a:t>модифікації</a:t>
            </a:r>
            <a:r>
              <a:rPr lang="ru-RU" dirty="0" smtClean="0"/>
              <a:t> (за потреби)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для </a:t>
            </a:r>
            <a:r>
              <a:rPr lang="ru-RU" dirty="0" err="1" smtClean="0"/>
              <a:t>облаштування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належних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,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обладнання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потреб </a:t>
            </a:r>
            <a:r>
              <a:rPr lang="ru-RU" dirty="0" err="1" smtClean="0"/>
              <a:t>дитини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01999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3672408" cy="4281339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Адаптації</a:t>
            </a:r>
            <a:r>
              <a:rPr lang="ru-RU" dirty="0"/>
              <a:t> і </a:t>
            </a:r>
            <a:r>
              <a:rPr lang="ru-RU" dirty="0" err="1"/>
              <a:t>модифікації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705451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uk-UA" sz="2600" b="1" dirty="0">
                <a:solidFill>
                  <a:srgbClr val="002060"/>
                </a:solidFill>
                <a:latin typeface="Cambria"/>
              </a:rPr>
              <a:t>Модифікації: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uk-UA" sz="2600" dirty="0">
                <a:solidFill>
                  <a:srgbClr val="002060"/>
                </a:solidFill>
                <a:latin typeface="Cambria"/>
              </a:rPr>
              <a:t>Зміна змісту</a:t>
            </a:r>
            <a:r>
              <a:rPr lang="en-US" sz="2600" dirty="0">
                <a:solidFill>
                  <a:srgbClr val="002060"/>
                </a:solidFill>
                <a:latin typeface="Perpetua"/>
              </a:rPr>
              <a:t>/</a:t>
            </a:r>
            <a:r>
              <a:rPr lang="uk-UA" sz="2600" dirty="0">
                <a:solidFill>
                  <a:srgbClr val="002060"/>
                </a:solidFill>
                <a:latin typeface="Cambria"/>
              </a:rPr>
              <a:t>понятійної складності навчального завдання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uk-UA" sz="2600" dirty="0">
                <a:solidFill>
                  <a:srgbClr val="002060"/>
                </a:solidFill>
                <a:latin typeface="Cambria"/>
              </a:rPr>
              <a:t>Використовується при роботі з дітьми із значними когнітивними порушеннями</a:t>
            </a:r>
          </a:p>
        </p:txBody>
      </p:sp>
    </p:spTree>
    <p:extLst>
      <p:ext uri="{BB962C8B-B14F-4D97-AF65-F5344CB8AC3E}">
        <p14:creationId xmlns:p14="http://schemas.microsoft.com/office/powerpoint/2010/main" val="158687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7848871" cy="5721499"/>
          </a:xfrm>
        </p:spPr>
        <p:txBody>
          <a:bodyPr/>
          <a:lstStyle/>
          <a:p>
            <a:pPr marL="0" algn="ctr" fontAlgn="t">
              <a:spcBef>
                <a:spcPts val="0"/>
              </a:spcBef>
            </a:pPr>
            <a:r>
              <a:rPr lang="uk-UA" b="1" dirty="0">
                <a:solidFill>
                  <a:srgbClr val="FFFFFF"/>
                </a:solidFill>
                <a:latin typeface="Perpetua"/>
              </a:rPr>
              <a:t>АДАПТАЦІЇ</a:t>
            </a:r>
            <a:endParaRPr lang="ru-RU" dirty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uk-UA" dirty="0">
                <a:solidFill>
                  <a:srgbClr val="002060"/>
                </a:solidFill>
                <a:latin typeface="Perpetua"/>
              </a:rPr>
              <a:t>Стратегії, спрямовані на допомогу дитині з ООП засвоювати той самий навчальний зміст, що її однолітки</a:t>
            </a:r>
            <a:endParaRPr lang="ru-RU" dirty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uk-UA" dirty="0">
                <a:solidFill>
                  <a:srgbClr val="002060"/>
                </a:solidFill>
                <a:latin typeface="Perpetua"/>
              </a:rPr>
              <a:t>Передбачають такі ж навчальні цілі для дитини з ООП як і для її однолітків</a:t>
            </a:r>
            <a:endParaRPr lang="ru-RU" dirty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uk-UA" dirty="0">
                <a:solidFill>
                  <a:srgbClr val="002060"/>
                </a:solidFill>
                <a:latin typeface="Perpetua"/>
              </a:rPr>
              <a:t>Засоби, матеріали, технології спрямовані  на забезпечення можливості для дитини з  ООП  засвоювати навчальний зміст разом з однолітками</a:t>
            </a:r>
            <a:endParaRPr lang="ru-RU" dirty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uk-UA" dirty="0">
                <a:solidFill>
                  <a:srgbClr val="002060"/>
                </a:solidFill>
                <a:latin typeface="Perpetua"/>
              </a:rPr>
              <a:t>Використовуються під час спільної діяльності у групі</a:t>
            </a:r>
            <a:endParaRPr lang="ru-RU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799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62880"/>
          </a:xfrm>
        </p:spPr>
        <p:txBody>
          <a:bodyPr>
            <a:noAutofit/>
          </a:bodyPr>
          <a:lstStyle/>
          <a:p>
            <a:pPr fontAlgn="t">
              <a:spcBef>
                <a:spcPts val="0"/>
              </a:spcBef>
            </a:pPr>
            <a:r>
              <a:rPr lang="uk-UA" sz="2400" b="1" dirty="0">
                <a:latin typeface="Perpetua"/>
              </a:rPr>
              <a:t>МОДИФІКАЦІЇ</a:t>
            </a: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uk-UA" sz="2400" dirty="0">
                <a:solidFill>
                  <a:srgbClr val="002060"/>
                </a:solidFill>
                <a:latin typeface="Perpetua"/>
              </a:rPr>
              <a:t>Стратегії, спрямовані на допомогу дитині з ООП навчатися за власним індивідуальним маршрутом</a:t>
            </a: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uk-UA" sz="2400" dirty="0">
                <a:solidFill>
                  <a:srgbClr val="002060"/>
                </a:solidFill>
                <a:latin typeface="Perpetua"/>
              </a:rPr>
              <a:t>Передбачають відмінні (інші) навчальні цілі для дитини з ООП, ніж у її однолітків</a:t>
            </a: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uk-UA" sz="2400" dirty="0">
                <a:solidFill>
                  <a:srgbClr val="002060"/>
                </a:solidFill>
                <a:latin typeface="Perpetua"/>
              </a:rPr>
              <a:t>Засоби, матеріали, технології спрямовані на забезпечення дитини з ООП брати участь у  </a:t>
            </a:r>
            <a:r>
              <a:rPr lang="uk-UA" sz="2400" dirty="0" smtClean="0">
                <a:solidFill>
                  <a:srgbClr val="002060"/>
                </a:solidFill>
                <a:latin typeface="Perpetua"/>
              </a:rPr>
              <a:t>навчальній </a:t>
            </a:r>
            <a:r>
              <a:rPr lang="uk-UA" sz="2400" dirty="0">
                <a:solidFill>
                  <a:srgbClr val="002060"/>
                </a:solidFill>
                <a:latin typeface="Perpetua"/>
              </a:rPr>
              <a:t>діяльності разом з усіма, але засвоювати навчальний зміст відповідно до індивідуальних цілей    </a:t>
            </a: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uk-UA" sz="2400" dirty="0">
                <a:solidFill>
                  <a:srgbClr val="002060"/>
                </a:solidFill>
                <a:latin typeface="Perpetua"/>
              </a:rPr>
              <a:t>Використовуються під час спільної діяльності у групі</a:t>
            </a: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9030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(</a:t>
            </a:r>
            <a:r>
              <a:rPr lang="ru-RU" dirty="0" err="1"/>
              <a:t>доступність</a:t>
            </a:r>
            <a:r>
              <a:rPr lang="ru-RU" dirty="0"/>
              <a:t>, </a:t>
            </a:r>
            <a:r>
              <a:rPr lang="ru-RU" dirty="0" err="1"/>
              <a:t>освітлення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шуму, </a:t>
            </a:r>
            <a:r>
              <a:rPr lang="ru-RU" dirty="0" err="1"/>
              <a:t>куточок</a:t>
            </a:r>
            <a:r>
              <a:rPr lang="ru-RU" dirty="0"/>
              <a:t>  </a:t>
            </a:r>
            <a:r>
              <a:rPr lang="ru-RU" dirty="0" err="1"/>
              <a:t>усамітнення</a:t>
            </a:r>
            <a:r>
              <a:rPr lang="ru-RU" dirty="0"/>
              <a:t>)</a:t>
            </a:r>
          </a:p>
          <a:p>
            <a:r>
              <a:rPr lang="ru-RU" dirty="0"/>
              <a:t>Психолого-</a:t>
            </a:r>
            <a:r>
              <a:rPr lang="ru-RU" dirty="0" err="1"/>
              <a:t>педагогічна</a:t>
            </a:r>
            <a:r>
              <a:rPr lang="ru-RU" dirty="0"/>
              <a:t> </a:t>
            </a:r>
            <a:r>
              <a:rPr lang="ru-RU" dirty="0" err="1"/>
              <a:t>адаптація</a:t>
            </a:r>
            <a:r>
              <a:rPr lang="ru-RU" dirty="0"/>
              <a:t>: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endParaRPr lang="ru-RU" dirty="0"/>
          </a:p>
          <a:p>
            <a:r>
              <a:rPr lang="ru-RU" dirty="0" err="1"/>
              <a:t>збільшення</a:t>
            </a:r>
            <a:r>
              <a:rPr lang="ru-RU" dirty="0"/>
              <a:t> часу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endParaRPr lang="ru-RU" dirty="0"/>
          </a:p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</a:p>
          <a:p>
            <a:r>
              <a:rPr lang="ru-RU" dirty="0" err="1"/>
              <a:t>руховий</a:t>
            </a:r>
            <a:r>
              <a:rPr lang="ru-RU" dirty="0"/>
              <a:t> режим,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endParaRPr lang="ru-RU" dirty="0"/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заохочень</a:t>
            </a:r>
            <a:endParaRPr lang="ru-RU" dirty="0"/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адаптацій</a:t>
            </a:r>
            <a:r>
              <a:rPr lang="ru-RU" dirty="0"/>
              <a:t> (ІПР)</a:t>
            </a:r>
          </a:p>
        </p:txBody>
      </p:sp>
    </p:spTree>
    <p:extLst>
      <p:ext uri="{BB962C8B-B14F-4D97-AF65-F5344CB8AC3E}">
        <p14:creationId xmlns:p14="http://schemas.microsoft.com/office/powerpoint/2010/main" val="4000547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endParaRPr lang="ru-RU" dirty="0"/>
          </a:p>
          <a:p>
            <a:r>
              <a:rPr lang="ru-RU" dirty="0" err="1"/>
              <a:t>картки-підказки</a:t>
            </a:r>
            <a:r>
              <a:rPr lang="ru-RU" dirty="0"/>
              <a:t>, </a:t>
            </a:r>
            <a:r>
              <a:rPr lang="ru-RU" dirty="0" err="1"/>
              <a:t>картки-інструкції</a:t>
            </a:r>
            <a:endParaRPr lang="ru-RU" dirty="0"/>
          </a:p>
          <a:p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альтернативної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endParaRPr lang="ru-RU" dirty="0"/>
          </a:p>
          <a:p>
            <a:r>
              <a:rPr lang="ru-RU" dirty="0" err="1"/>
              <a:t>Модифікація</a:t>
            </a:r>
            <a:endParaRPr lang="ru-RU" dirty="0"/>
          </a:p>
          <a:p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endParaRPr lang="ru-RU" dirty="0"/>
          </a:p>
          <a:p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Адаптації</a:t>
            </a:r>
            <a:r>
              <a:rPr lang="ru-RU" dirty="0"/>
              <a:t> і </a:t>
            </a:r>
            <a:r>
              <a:rPr lang="ru-RU" dirty="0" err="1"/>
              <a:t>модифікації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Цілі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 результату.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стосуватися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,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сформульовані</a:t>
            </a:r>
            <a:r>
              <a:rPr lang="ru-RU" dirty="0"/>
              <a:t>, </a:t>
            </a:r>
            <a:r>
              <a:rPr lang="ru-RU" dirty="0" err="1"/>
              <a:t>висловлені</a:t>
            </a:r>
            <a:r>
              <a:rPr lang="ru-RU" dirty="0"/>
              <a:t> через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 та бути </a:t>
            </a:r>
            <a:r>
              <a:rPr lang="ru-RU" dirty="0" err="1"/>
              <a:t>зрозумілими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читає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Завдання</a:t>
            </a:r>
            <a:r>
              <a:rPr lang="ru-RU" dirty="0"/>
              <a:t> –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проміжні</a:t>
            </a:r>
            <a:r>
              <a:rPr lang="ru-RU" dirty="0"/>
              <a:t>  кроки на шляху до </a:t>
            </a:r>
            <a:r>
              <a:rPr lang="ru-RU" dirty="0" err="1"/>
              <a:t>окресленої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  і   </a:t>
            </a:r>
            <a:r>
              <a:rPr lang="ru-RU" dirty="0" err="1"/>
              <a:t>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49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Індивідуальний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навчальний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план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визначає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перелік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навчальних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предметів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послідовність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вивчення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кількість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годин,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відводяться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вивчення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кожного предмета, і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тижневу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кількість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годин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66980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класах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загальноосвітніх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навчальних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закладів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інклюзивною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формою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навчання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освітній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здійснюється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відповідно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робочого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навчального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плану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школи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за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навчальними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програмами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підручниками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посібниками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рекомендованими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Міністерством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освіти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і науки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для таких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навчальних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закладів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356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 - </a:t>
            </a:r>
            <a:r>
              <a:rPr lang="ru-RU" sz="4000" dirty="0" err="1"/>
              <a:t>конкретні</a:t>
            </a:r>
            <a:endParaRPr lang="ru-RU" sz="4000" dirty="0"/>
          </a:p>
          <a:p>
            <a:r>
              <a:rPr lang="en-US" sz="4000" dirty="0"/>
              <a:t>M - </a:t>
            </a:r>
            <a:r>
              <a:rPr lang="ru-RU" sz="4000" dirty="0" err="1"/>
              <a:t>вимірювальні</a:t>
            </a:r>
            <a:endParaRPr lang="ru-RU" sz="4000" dirty="0"/>
          </a:p>
          <a:p>
            <a:r>
              <a:rPr lang="en-US" sz="4000" dirty="0"/>
              <a:t>A - </a:t>
            </a:r>
            <a:r>
              <a:rPr lang="ru-RU" sz="4000" dirty="0" err="1"/>
              <a:t>досяжні</a:t>
            </a:r>
            <a:endParaRPr lang="ru-RU" sz="4000" dirty="0"/>
          </a:p>
          <a:p>
            <a:r>
              <a:rPr lang="en-US" sz="4000" dirty="0"/>
              <a:t>R - </a:t>
            </a:r>
            <a:r>
              <a:rPr lang="ru-RU" sz="4000" dirty="0" err="1"/>
              <a:t>реалістичні</a:t>
            </a:r>
            <a:endParaRPr lang="ru-RU" sz="4000" dirty="0"/>
          </a:p>
          <a:p>
            <a:r>
              <a:rPr lang="en-US" sz="4000" dirty="0"/>
              <a:t>T – </a:t>
            </a:r>
            <a:r>
              <a:rPr lang="ru-RU" sz="4000" dirty="0" err="1"/>
              <a:t>визначені</a:t>
            </a:r>
            <a:r>
              <a:rPr lang="ru-RU" sz="4000" dirty="0"/>
              <a:t> в </a:t>
            </a:r>
            <a:r>
              <a:rPr lang="ru-RU" sz="4000" dirty="0" err="1"/>
              <a:t>часі</a:t>
            </a:r>
            <a:endParaRPr lang="ru-RU" sz="4000" dirty="0"/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цілепокладання</a:t>
            </a:r>
            <a:r>
              <a:rPr lang="ru-RU" dirty="0"/>
              <a:t> </a:t>
            </a:r>
            <a:r>
              <a:rPr lang="en-US" dirty="0"/>
              <a:t>SMART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16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навчальних цілей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0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Згідно</a:t>
            </a:r>
            <a:r>
              <a:rPr lang="ru-RU" dirty="0"/>
              <a:t> з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освіту</a:t>
            </a:r>
            <a:r>
              <a:rPr lang="ru-RU" dirty="0"/>
              <a:t>» особа, яка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тимчасової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в </a:t>
            </a:r>
            <a:r>
              <a:rPr lang="ru-RU" dirty="0" err="1"/>
              <a:t>освітньому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права на </a:t>
            </a:r>
            <a:r>
              <a:rPr lang="ru-RU" dirty="0" err="1"/>
              <a:t>освіту</a:t>
            </a:r>
            <a:r>
              <a:rPr lang="ru-RU" dirty="0"/>
              <a:t>, є особою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Діти</a:t>
            </a:r>
            <a:r>
              <a:rPr lang="ru-RU" dirty="0" smtClean="0"/>
              <a:t> з ООП,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35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1.Період </a:t>
            </a:r>
            <a:r>
              <a:rPr lang="ru-RU" b="1" dirty="0" err="1" smtClean="0"/>
              <a:t>виконання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2.Загальні </a:t>
            </a:r>
            <a:r>
              <a:rPr lang="ru-RU" b="1" dirty="0" err="1"/>
              <a:t>відомості</a:t>
            </a:r>
            <a:r>
              <a:rPr lang="ru-RU" b="1" dirty="0"/>
              <a:t> про </a:t>
            </a:r>
            <a:r>
              <a:rPr lang="ru-RU" b="1" dirty="0" err="1"/>
              <a:t>дитину</a:t>
            </a:r>
            <a:endParaRPr lang="ru-RU" b="1" dirty="0"/>
          </a:p>
          <a:p>
            <a:r>
              <a:rPr lang="ru-RU" dirty="0"/>
              <a:t>	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3.Особливості </a:t>
            </a:r>
            <a:r>
              <a:rPr lang="ru-RU" b="1" dirty="0" err="1"/>
              <a:t>розвитку</a:t>
            </a:r>
            <a:endParaRPr lang="ru-RU" b="1" dirty="0"/>
          </a:p>
          <a:p>
            <a:pPr marL="0" indent="0">
              <a:buNone/>
            </a:pP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потреби</a:t>
            </a:r>
          </a:p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b="1" dirty="0"/>
              <a:t>. </a:t>
            </a:r>
            <a:r>
              <a:rPr lang="ru-RU" b="1" dirty="0" err="1"/>
              <a:t>Наявний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, </a:t>
            </a:r>
            <a:r>
              <a:rPr lang="ru-RU" b="1" dirty="0" err="1"/>
              <a:t>умінь</a:t>
            </a:r>
            <a:r>
              <a:rPr lang="ru-RU" b="1" dirty="0"/>
              <a:t> та </a:t>
            </a:r>
            <a:r>
              <a:rPr lang="ru-RU" b="1" dirty="0" err="1" smtClean="0"/>
              <a:t>навичок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Актуальний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 (</a:t>
            </a:r>
            <a:r>
              <a:rPr lang="ru-RU" dirty="0" err="1" smtClean="0"/>
              <a:t>визначається</a:t>
            </a:r>
            <a:r>
              <a:rPr lang="ru-RU" dirty="0" smtClean="0"/>
              <a:t>  через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обстеження</a:t>
            </a:r>
            <a:r>
              <a:rPr lang="ru-RU" dirty="0" smtClean="0"/>
              <a:t> та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з ООП,</a:t>
            </a:r>
            <a:r>
              <a:rPr lang="ru-RU" b="1" dirty="0" smtClean="0"/>
              <a:t> </a:t>
            </a:r>
            <a:r>
              <a:rPr lang="ru-RU" dirty="0" err="1" smtClean="0"/>
              <a:t>наприклад</a:t>
            </a:r>
            <a:r>
              <a:rPr lang="ru-RU" dirty="0" smtClean="0"/>
              <a:t>: стан </a:t>
            </a:r>
            <a:r>
              <a:rPr lang="ru-RU" dirty="0" err="1" smtClean="0"/>
              <a:t>стандартизовані</a:t>
            </a:r>
            <a:r>
              <a:rPr lang="ru-RU" dirty="0" smtClean="0"/>
              <a:t> тести, </a:t>
            </a:r>
            <a:r>
              <a:rPr lang="ru-RU" dirty="0" err="1" smtClean="0"/>
              <a:t>портфоліо</a:t>
            </a:r>
            <a:r>
              <a:rPr lang="ru-RU" dirty="0" smtClean="0"/>
              <a:t>, </a:t>
            </a:r>
            <a:r>
              <a:rPr lang="ru-RU" dirty="0" err="1" smtClean="0"/>
              <a:t>оцінювання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бесіди</a:t>
            </a:r>
            <a:r>
              <a:rPr lang="ru-RU" dirty="0" smtClean="0"/>
              <a:t>,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анкетування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самого </a:t>
            </a:r>
            <a:r>
              <a:rPr lang="ru-RU" dirty="0" err="1" smtClean="0"/>
              <a:t>учня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	Психолого-</a:t>
            </a:r>
            <a:r>
              <a:rPr lang="ru-RU" dirty="0" err="1"/>
              <a:t>педагогічна</a:t>
            </a:r>
            <a:r>
              <a:rPr lang="ru-RU" dirty="0"/>
              <a:t> характеристика</a:t>
            </a:r>
          </a:p>
          <a:p>
            <a:r>
              <a:rPr lang="ru-RU" dirty="0"/>
              <a:t>	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та </a:t>
            </a:r>
            <a:r>
              <a:rPr lang="ru-RU" dirty="0" smtClean="0"/>
              <a:t>потреби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b="1" dirty="0" err="1" smtClean="0"/>
              <a:t>Додаткові</a:t>
            </a:r>
            <a:r>
              <a:rPr lang="ru-RU" b="1" dirty="0" smtClean="0"/>
              <a:t> </a:t>
            </a:r>
            <a:r>
              <a:rPr lang="ru-RU" b="1" dirty="0" err="1"/>
              <a:t>освітні</a:t>
            </a:r>
            <a:r>
              <a:rPr lang="ru-RU" b="1" dirty="0"/>
              <a:t> та </a:t>
            </a:r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зазначено</a:t>
            </a:r>
            <a:r>
              <a:rPr lang="ru-RU" dirty="0" smtClean="0"/>
              <a:t> у </a:t>
            </a:r>
            <a:r>
              <a:rPr lang="ru-RU" dirty="0" err="1" smtClean="0"/>
              <a:t>висновку</a:t>
            </a:r>
            <a:r>
              <a:rPr lang="ru-RU" dirty="0" smtClean="0"/>
              <a:t> ІРЦ)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err="1"/>
              <a:t>Додаткова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асистента</a:t>
            </a: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вчителя</a:t>
            </a:r>
            <a:r>
              <a:rPr lang="ru-RU" dirty="0" smtClean="0"/>
              <a:t>/</a:t>
            </a:r>
            <a:r>
              <a:rPr lang="ru-RU" dirty="0" err="1" smtClean="0"/>
              <a:t>вихователя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працівником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err="1"/>
              <a:t>Корекційно-розвиткові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Компоненти</a:t>
            </a:r>
            <a:r>
              <a:rPr lang="ru-RU" dirty="0"/>
              <a:t> (</a:t>
            </a:r>
            <a:r>
              <a:rPr lang="ru-RU" dirty="0" err="1"/>
              <a:t>розділи</a:t>
            </a:r>
            <a:r>
              <a:rPr lang="ru-RU" dirty="0"/>
              <a:t>) </a:t>
            </a:r>
            <a:r>
              <a:rPr lang="ru-RU" dirty="0" smtClean="0"/>
              <a:t>ІПР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26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3501007"/>
            <a:ext cx="7812856" cy="262515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7. Характеристика учня</a:t>
            </a:r>
            <a:r>
              <a:rPr lang="uk-UA" dirty="0" smtClean="0"/>
              <a:t> містить такі розділи: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сфера розвитку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с</a:t>
            </a:r>
            <a:r>
              <a:rPr lang="uk-UA" dirty="0" smtClean="0"/>
              <a:t>тисла характеристика (висновок ІРЦ)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заплановані дії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очікувані результати  (враховуємо усі цілі </a:t>
            </a:r>
            <a:r>
              <a:rPr lang="en-US" dirty="0" smtClean="0"/>
              <a:t>SMART)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6. 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Психолого – педагогічна допомога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,  що надається  під час проведення корекційно –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розвиткових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занять (тут зазначаємо: 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- найменування занять,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- фахівця, що проводить заняття,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- місце проведення,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- дату проведення,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- періодичність проведення занять ( наприклад: 2  рази в тиждень)</a:t>
            </a:r>
            <a:r>
              <a:rPr lang="uk-UA" sz="2800" dirty="0" err="1" smtClean="0"/>
              <a:t>аняття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344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9. </a:t>
            </a:r>
            <a:r>
              <a:rPr lang="ru-RU" b="1" dirty="0" err="1"/>
              <a:t>Адаптації</a:t>
            </a:r>
            <a:r>
              <a:rPr lang="ru-RU" b="1" dirty="0"/>
              <a:t> / </a:t>
            </a:r>
            <a:r>
              <a:rPr lang="ru-RU" b="1" dirty="0" err="1"/>
              <a:t>Модифікації</a:t>
            </a: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- Потреба </a:t>
            </a:r>
            <a:r>
              <a:rPr lang="ru-RU" dirty="0"/>
              <a:t>у </a:t>
            </a:r>
            <a:r>
              <a:rPr lang="ru-RU" dirty="0" err="1"/>
              <a:t>адаптованих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модифікованих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- </a:t>
            </a:r>
            <a:r>
              <a:rPr lang="ru-RU" dirty="0" err="1" smtClean="0"/>
              <a:t>Адаптація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8. Навчальні предмети розроблені під потенційні можливості учня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, цей розділ містить: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- номер по порядку, 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- назву навчального предмету;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-  назву програми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82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836712"/>
            <a:ext cx="7768373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10. </a:t>
            </a:r>
            <a:r>
              <a:rPr lang="ru-RU" b="1" dirty="0" err="1" smtClean="0"/>
              <a:t>Індивідуальний</a:t>
            </a:r>
            <a:r>
              <a:rPr lang="ru-RU" b="1" dirty="0" smtClean="0"/>
              <a:t> </a:t>
            </a:r>
            <a:r>
              <a:rPr lang="ru-RU" b="1" dirty="0" err="1"/>
              <a:t>освітній</a:t>
            </a:r>
            <a:r>
              <a:rPr lang="ru-RU" b="1" dirty="0"/>
              <a:t> план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годин,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відводяться</a:t>
            </a:r>
            <a:r>
              <a:rPr lang="ru-RU" dirty="0"/>
              <a:t> на </a:t>
            </a:r>
            <a:r>
              <a:rPr lang="ru-RU" dirty="0" err="1"/>
              <a:t>вивчення</a:t>
            </a:r>
            <a:r>
              <a:rPr lang="ru-RU" dirty="0"/>
              <a:t> кожного предмета, і </a:t>
            </a:r>
            <a:r>
              <a:rPr lang="ru-RU" dirty="0" err="1"/>
              <a:t>тижневу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smtClean="0"/>
              <a:t>годин 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з </a:t>
            </a:r>
            <a:r>
              <a:rPr lang="ru-RU" dirty="0" err="1"/>
              <a:t>інклюзивною</a:t>
            </a:r>
            <a:r>
              <a:rPr lang="ru-RU" dirty="0"/>
              <a:t> формою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плану </a:t>
            </a:r>
            <a:r>
              <a:rPr lang="ru-RU" dirty="0" err="1"/>
              <a:t>школи</a:t>
            </a:r>
            <a:r>
              <a:rPr lang="ru-RU" dirty="0"/>
              <a:t>, за </a:t>
            </a:r>
            <a:r>
              <a:rPr lang="ru-RU" dirty="0" err="1"/>
              <a:t>навчальними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підручниками</a:t>
            </a:r>
            <a:r>
              <a:rPr lang="ru-RU" dirty="0"/>
              <a:t>, </a:t>
            </a:r>
            <a:r>
              <a:rPr lang="ru-RU" dirty="0" err="1"/>
              <a:t>посібниками</a:t>
            </a:r>
            <a:r>
              <a:rPr lang="ru-RU" dirty="0"/>
              <a:t>, </a:t>
            </a:r>
            <a:r>
              <a:rPr lang="ru-RU" dirty="0" err="1"/>
              <a:t>рекомендованими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для таких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/>
              <a:t>Важливо</a:t>
            </a:r>
            <a:r>
              <a:rPr lang="ru-RU" b="1" dirty="0"/>
              <a:t>!!! 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інваріантної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, </a:t>
            </a:r>
            <a:r>
              <a:rPr lang="ru-RU" dirty="0" err="1"/>
              <a:t>курси</a:t>
            </a:r>
            <a:r>
              <a:rPr lang="ru-RU" dirty="0"/>
              <a:t> за </a:t>
            </a:r>
            <a:r>
              <a:rPr lang="ru-RU" dirty="0" err="1"/>
              <a:t>вибором</a:t>
            </a:r>
            <a:r>
              <a:rPr lang="ru-RU" dirty="0"/>
              <a:t>, </a:t>
            </a:r>
            <a:r>
              <a:rPr lang="ru-RU" dirty="0" err="1"/>
              <a:t>індивідуальні</a:t>
            </a:r>
            <a:r>
              <a:rPr lang="ru-RU" dirty="0"/>
              <a:t> та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не </a:t>
            </a:r>
            <a:r>
              <a:rPr lang="ru-RU" dirty="0" err="1"/>
              <a:t>ставляться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на </a:t>
            </a:r>
            <a:r>
              <a:rPr lang="ru-RU" dirty="0" err="1"/>
              <a:t>інклюзивній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2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588365" cy="5649491"/>
          </a:xfrm>
        </p:spPr>
        <p:txBody>
          <a:bodyPr/>
          <a:lstStyle/>
          <a:p>
            <a:r>
              <a:rPr lang="ru-RU" b="1" dirty="0"/>
              <a:t>11. </a:t>
            </a:r>
            <a:r>
              <a:rPr lang="ru-RU" b="1" dirty="0" err="1"/>
              <a:t>Джерела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в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розроблення</a:t>
            </a:r>
            <a:r>
              <a:rPr lang="ru-RU" b="1" dirty="0"/>
              <a:t> </a:t>
            </a:r>
            <a:r>
              <a:rPr lang="ru-RU" b="1" dirty="0" err="1"/>
              <a:t>індивідуальної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:</a:t>
            </a:r>
          </a:p>
          <a:p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r>
              <a:rPr lang="ru-RU" dirty="0" err="1"/>
              <a:t>інклюзивно</a:t>
            </a:r>
            <a:r>
              <a:rPr lang="ru-RU" dirty="0"/>
              <a:t>-ресурсного центру</a:t>
            </a:r>
          </a:p>
          <a:p>
            <a:r>
              <a:rPr lang="ru-RU" dirty="0" err="1" smtClean="0"/>
              <a:t>попередня</a:t>
            </a:r>
            <a:r>
              <a:rPr lang="ru-RU" dirty="0" smtClean="0"/>
              <a:t> </a:t>
            </a:r>
            <a:r>
              <a:rPr lang="ru-RU" dirty="0" err="1"/>
              <a:t>індивідуальна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</a:p>
          <a:p>
            <a:r>
              <a:rPr lang="ru-RU" dirty="0" smtClean="0"/>
              <a:t> батьки/</a:t>
            </a:r>
            <a:r>
              <a:rPr lang="ru-RU" dirty="0" err="1" smtClean="0"/>
              <a:t>опікуни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/>
              <a:t>	</a:t>
            </a:r>
          </a:p>
          <a:p>
            <a:r>
              <a:rPr lang="ru-RU" dirty="0"/>
              <a:t> </a:t>
            </a:r>
            <a:r>
              <a:rPr lang="ru-RU" dirty="0" err="1" smtClean="0"/>
              <a:t>асистент</a:t>
            </a:r>
            <a:r>
              <a:rPr lang="ru-RU" dirty="0" smtClean="0"/>
              <a:t> </a:t>
            </a:r>
            <a:r>
              <a:rPr lang="ru-RU" dirty="0" err="1"/>
              <a:t>вчителя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/>
              <a:t>психолог, логопед, медсестра, </a:t>
            </a:r>
            <a:r>
              <a:rPr lang="ru-RU" dirty="0" err="1"/>
              <a:t>соціальний</a:t>
            </a:r>
            <a:r>
              <a:rPr lang="ru-RU" dirty="0"/>
              <a:t> педагог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12. Члени </a:t>
            </a:r>
            <a:r>
              <a:rPr lang="ru-RU" b="1" dirty="0" err="1"/>
              <a:t>групи</a:t>
            </a:r>
            <a:r>
              <a:rPr lang="ru-RU" b="1" dirty="0"/>
              <a:t> з </a:t>
            </a:r>
            <a:r>
              <a:rPr lang="ru-RU" b="1" dirty="0" err="1"/>
              <a:t>розроблення</a:t>
            </a:r>
            <a:r>
              <a:rPr lang="ru-RU" b="1" dirty="0"/>
              <a:t> </a:t>
            </a:r>
            <a:r>
              <a:rPr lang="ru-RU" b="1" dirty="0" err="1"/>
              <a:t>індивідуальної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007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13. </a:t>
            </a:r>
            <a:r>
              <a:rPr lang="ru-RU" b="1" dirty="0" err="1" smtClean="0"/>
              <a:t>Узгодження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індивідуальної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з батьками, </a:t>
            </a:r>
            <a:r>
              <a:rPr lang="ru-RU" b="1" dirty="0" err="1" smtClean="0"/>
              <a:t>законними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представниками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14.План </a:t>
            </a:r>
            <a:r>
              <a:rPr lang="ru-RU" b="1" dirty="0" err="1"/>
              <a:t>консультування</a:t>
            </a:r>
            <a:r>
              <a:rPr lang="ru-RU" b="1" dirty="0"/>
              <a:t> та </a:t>
            </a:r>
            <a:r>
              <a:rPr lang="ru-RU" b="1" dirty="0" err="1"/>
              <a:t>зустрічей</a:t>
            </a:r>
            <a:r>
              <a:rPr lang="ru-RU" b="1" dirty="0"/>
              <a:t> </a:t>
            </a:r>
            <a:r>
              <a:rPr lang="ru-RU" b="1" dirty="0" err="1"/>
              <a:t>команди</a:t>
            </a:r>
            <a:r>
              <a:rPr lang="ru-RU" b="1" dirty="0"/>
              <a:t> </a:t>
            </a:r>
            <a:r>
              <a:rPr lang="ru-RU" b="1" dirty="0" err="1"/>
              <a:t>супроводу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-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/>
              <a:t>зустрічей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для перегляду та </a:t>
            </a:r>
            <a:r>
              <a:rPr lang="ru-RU" dirty="0" err="1"/>
              <a:t>коригування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- План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15.Моніторинг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зустрічі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середині</a:t>
            </a:r>
            <a:r>
              <a:rPr lang="ru-RU" b="1" dirty="0"/>
              <a:t> та </a:t>
            </a:r>
            <a:r>
              <a:rPr lang="ru-RU" b="1" dirty="0" err="1"/>
              <a:t>наприкінці</a:t>
            </a:r>
            <a:r>
              <a:rPr lang="ru-RU" b="1" dirty="0"/>
              <a:t> року </a:t>
            </a:r>
            <a:r>
              <a:rPr lang="ru-RU" b="1" dirty="0" err="1"/>
              <a:t>спрямовані</a:t>
            </a:r>
            <a:r>
              <a:rPr lang="ru-RU" b="1" dirty="0"/>
              <a:t> на </a:t>
            </a:r>
            <a:r>
              <a:rPr lang="ru-RU" b="1" dirty="0" err="1"/>
              <a:t>моніторинг</a:t>
            </a:r>
            <a:r>
              <a:rPr lang="ru-RU" b="1" dirty="0"/>
              <a:t> </a:t>
            </a:r>
            <a:r>
              <a:rPr lang="ru-RU" b="1" dirty="0" err="1"/>
              <a:t>досягнень</a:t>
            </a:r>
            <a:r>
              <a:rPr lang="ru-RU" b="1" dirty="0"/>
              <a:t> </a:t>
            </a:r>
            <a:r>
              <a:rPr lang="ru-RU" b="1" dirty="0" err="1" smtClean="0"/>
              <a:t>учня</a:t>
            </a:r>
            <a:endParaRPr lang="ru-RU" b="1" dirty="0"/>
          </a:p>
          <a:p>
            <a:r>
              <a:rPr lang="ru-RU" dirty="0"/>
              <a:t>	</a:t>
            </a:r>
            <a:r>
              <a:rPr lang="ru-RU" dirty="0" err="1"/>
              <a:t>Моніторинг</a:t>
            </a:r>
            <a:r>
              <a:rPr lang="ru-RU" dirty="0"/>
              <a:t> стану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і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Моніторинг</a:t>
            </a:r>
            <a:r>
              <a:rPr lang="ru-RU" dirty="0" smtClean="0"/>
              <a:t> проводить директор закладу і </a:t>
            </a:r>
            <a:r>
              <a:rPr lang="ru-RU" dirty="0" err="1" smtClean="0"/>
              <a:t>завіряє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564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ІПР </a:t>
            </a:r>
            <a:r>
              <a:rPr lang="ru-RU" dirty="0" err="1"/>
              <a:t>враховує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потреби та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а не </a:t>
            </a:r>
            <a:r>
              <a:rPr lang="ru-RU" dirty="0" err="1"/>
              <a:t>розробляється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до </a:t>
            </a:r>
            <a:r>
              <a:rPr lang="ru-RU" dirty="0" err="1"/>
              <a:t>нозології</a:t>
            </a:r>
            <a:r>
              <a:rPr lang="ru-RU" dirty="0"/>
              <a:t> (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діагнозу</a:t>
            </a:r>
            <a:r>
              <a:rPr lang="ru-RU" dirty="0"/>
              <a:t>)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складання</a:t>
            </a:r>
            <a:r>
              <a:rPr lang="ru-RU" dirty="0"/>
              <a:t> ІПР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як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складання</a:t>
            </a:r>
            <a:r>
              <a:rPr lang="ru-RU" dirty="0"/>
              <a:t> ІПР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як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 на </a:t>
            </a:r>
            <a:r>
              <a:rPr lang="ru-RU" dirty="0" err="1" smtClean="0"/>
              <a:t>завершення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32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ІПР – </a:t>
            </a:r>
            <a:r>
              <a:rPr lang="ru-RU" dirty="0" err="1"/>
              <a:t>обов’язковий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документ для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потребами.</a:t>
            </a:r>
          </a:p>
          <a:p>
            <a:r>
              <a:rPr lang="ru-RU" dirty="0"/>
              <a:t>ІПР </a:t>
            </a:r>
            <a:r>
              <a:rPr lang="ru-RU" dirty="0" err="1"/>
              <a:t>складає</a:t>
            </a:r>
            <a:r>
              <a:rPr lang="ru-RU" dirty="0"/>
              <a:t> команда психолого-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, </a:t>
            </a:r>
            <a:r>
              <a:rPr lang="ru-RU" dirty="0" err="1"/>
              <a:t>керуючись</a:t>
            </a:r>
            <a:r>
              <a:rPr lang="ru-RU" dirty="0"/>
              <a:t> </a:t>
            </a:r>
            <a:r>
              <a:rPr lang="ru-RU" dirty="0" err="1"/>
              <a:t>рекомендаціями</a:t>
            </a:r>
            <a:r>
              <a:rPr lang="ru-RU" dirty="0"/>
              <a:t> ІРЦ.</a:t>
            </a:r>
          </a:p>
          <a:p>
            <a:r>
              <a:rPr lang="ru-RU" dirty="0"/>
              <a:t>Батьки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долучаються</a:t>
            </a:r>
            <a:r>
              <a:rPr lang="ru-RU" dirty="0"/>
              <a:t> до </a:t>
            </a:r>
            <a:r>
              <a:rPr lang="ru-RU" dirty="0" err="1"/>
              <a:t>розроблення</a:t>
            </a:r>
            <a:r>
              <a:rPr lang="ru-RU" dirty="0"/>
              <a:t> ІПР та </a:t>
            </a:r>
            <a:r>
              <a:rPr lang="ru-RU" dirty="0" err="1"/>
              <a:t>затверджують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підписами</a:t>
            </a:r>
            <a:r>
              <a:rPr lang="ru-RU" dirty="0"/>
              <a:t>.</a:t>
            </a:r>
          </a:p>
          <a:p>
            <a:r>
              <a:rPr lang="ru-RU" dirty="0"/>
              <a:t>ІПР </a:t>
            </a:r>
            <a:r>
              <a:rPr lang="ru-RU" dirty="0" err="1"/>
              <a:t>складається</a:t>
            </a:r>
            <a:r>
              <a:rPr lang="ru-RU" dirty="0"/>
              <a:t> на один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і </a:t>
            </a:r>
            <a:r>
              <a:rPr lang="ru-RU" dirty="0" err="1"/>
              <a:t>переглядається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r>
              <a:rPr lang="ru-RU" dirty="0"/>
              <a:t>ІПР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та </a:t>
            </a:r>
            <a:r>
              <a:rPr lang="ru-RU" dirty="0" err="1"/>
              <a:t>модифікації</a:t>
            </a:r>
            <a:r>
              <a:rPr lang="ru-RU" dirty="0"/>
              <a:t> (за потреби).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ІПР: </a:t>
            </a:r>
            <a:r>
              <a:rPr lang="ru-RU" dirty="0" err="1"/>
              <a:t>підсумки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4632" cy="1872207"/>
          </a:xfrm>
        </p:spPr>
        <p:txBody>
          <a:bodyPr>
            <a:normAutofit/>
          </a:bodyPr>
          <a:lstStyle/>
          <a:p>
            <a:r>
              <a:rPr lang="uk-UA" sz="1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діти, які належать до категорії осіб з особливими освітніми потребами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272808" cy="4896544"/>
          </a:xfrm>
        </p:spPr>
        <p:txBody>
          <a:bodyPr>
            <a:noAutofit/>
          </a:bodyPr>
          <a:lstStyle/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пізнавальному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(ЗПР);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слуху;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аутистичного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спектру (РАС);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l">
              <a:spcBef>
                <a:spcPts val="700"/>
              </a:spcBef>
              <a:buClr>
                <a:srgbClr val="CEB966"/>
              </a:buClr>
              <a:buSzPct val="85000"/>
              <a:buFont typeface="Wingdings 3" pitchFamily="18" charset="2"/>
              <a:buChar char=""/>
            </a:pP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algn="l">
              <a:spcBef>
                <a:spcPts val="700"/>
              </a:spcBef>
              <a:buClr>
                <a:srgbClr val="CEB966"/>
              </a:buClr>
              <a:buSzPct val="85000"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психофізіологічних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слуху,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сенсорних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моторних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недоліками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розумова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відсталість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2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Форми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 err="1"/>
              <a:t>навчання</a:t>
            </a:r>
            <a:r>
              <a:rPr lang="ru-RU" sz="4000" dirty="0"/>
              <a:t> </a:t>
            </a:r>
            <a:r>
              <a:rPr lang="ru-RU" sz="4000" dirty="0" err="1"/>
              <a:t>учнів</a:t>
            </a:r>
            <a:r>
              <a:rPr lang="ru-RU" sz="4000" dirty="0"/>
              <a:t> з </a:t>
            </a:r>
            <a:r>
              <a:rPr lang="ru-RU" sz="4000" dirty="0" err="1"/>
              <a:t>особливими</a:t>
            </a:r>
            <a:r>
              <a:rPr lang="ru-RU" sz="4000" dirty="0"/>
              <a:t> </a:t>
            </a:r>
            <a:r>
              <a:rPr lang="ru-RU" sz="4000" dirty="0" err="1"/>
              <a:t>освітніми</a:t>
            </a:r>
            <a:r>
              <a:rPr lang="ru-RU" sz="4000" dirty="0"/>
              <a:t> потребами в </a:t>
            </a:r>
            <a:r>
              <a:rPr lang="ru-RU" sz="4000" dirty="0" err="1"/>
              <a:t>школі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28594"/>
            <a:ext cx="5541744" cy="123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3336666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/>
              <a:t>один на один з учителем;</a:t>
            </a:r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державного</a:t>
            </a:r>
          </a:p>
          <a:p>
            <a:r>
              <a:rPr lang="ru-RU" dirty="0"/>
              <a:t>    стандарту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r>
              <a:rPr lang="ru-RU" dirty="0"/>
              <a:t>  </a:t>
            </a:r>
            <a:r>
              <a:rPr lang="ru-RU" dirty="0" smtClean="0"/>
              <a:t>-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  за </a:t>
            </a:r>
            <a:r>
              <a:rPr lang="ru-RU" dirty="0" err="1"/>
              <a:t>індивідуальною</a:t>
            </a:r>
            <a:r>
              <a:rPr lang="ru-RU" dirty="0"/>
              <a:t> </a:t>
            </a:r>
          </a:p>
          <a:p>
            <a:r>
              <a:rPr lang="ru-RU" dirty="0"/>
              <a:t>   формою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;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13994"/>
            <a:ext cx="56276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967565">
            <a:off x="731731" y="4869893"/>
            <a:ext cx="3251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навчання</a:t>
            </a:r>
            <a:r>
              <a:rPr lang="ru-RU" dirty="0" smtClean="0"/>
              <a:t>  </a:t>
            </a:r>
            <a:r>
              <a:rPr lang="ru-RU" dirty="0"/>
              <a:t>разом з </a:t>
            </a:r>
            <a:r>
              <a:rPr lang="ru-RU" dirty="0" err="1"/>
              <a:t>однолітками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державного стандарту </a:t>
            </a:r>
            <a:r>
              <a:rPr lang="ru-RU" dirty="0" err="1"/>
              <a:t>освіти</a:t>
            </a:r>
            <a:r>
              <a:rPr lang="ru-RU" dirty="0" smtClean="0"/>
              <a:t>;-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1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5284109" cy="442535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те, в </a:t>
            </a:r>
            <a:r>
              <a:rPr lang="ru-RU" dirty="0" err="1"/>
              <a:t>чому</a:t>
            </a:r>
            <a:r>
              <a:rPr lang="ru-RU" dirty="0"/>
              <a:t> «хороший» </a:t>
            </a:r>
            <a:r>
              <a:rPr lang="ru-RU" dirty="0" err="1"/>
              <a:t>учень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endParaRPr lang="ru-RU" dirty="0"/>
          </a:p>
          <a:p>
            <a:r>
              <a:rPr lang="ru-RU" dirty="0"/>
              <a:t> 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endParaRPr lang="ru-RU" dirty="0"/>
          </a:p>
          <a:p>
            <a:endParaRPr lang="ru-RU" dirty="0"/>
          </a:p>
          <a:p>
            <a:r>
              <a:rPr lang="ru-RU" dirty="0"/>
              <a:t>  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розпитуючи</a:t>
            </a:r>
            <a:r>
              <a:rPr lang="ru-RU" dirty="0"/>
              <a:t> у самого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інструкторів</a:t>
            </a:r>
            <a:r>
              <a:rPr lang="ru-RU" dirty="0"/>
              <a:t>, персонал, а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спостерігаючи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в </a:t>
            </a:r>
            <a:r>
              <a:rPr lang="ru-RU" dirty="0" err="1"/>
              <a:t>класі</a:t>
            </a:r>
            <a:endParaRPr lang="ru-RU" dirty="0"/>
          </a:p>
          <a:p>
            <a:endParaRPr lang="ru-RU" dirty="0"/>
          </a:p>
          <a:p>
            <a:r>
              <a:rPr lang="ru-RU" dirty="0"/>
              <a:t>Батькам і </a:t>
            </a:r>
            <a:r>
              <a:rPr lang="ru-RU" dirty="0" err="1"/>
              <a:t>вчителям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, легко </a:t>
            </a:r>
            <a:r>
              <a:rPr lang="ru-RU" dirty="0" err="1"/>
              <a:t>вказати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і недостатки </a:t>
            </a:r>
            <a:r>
              <a:rPr lang="ru-RU" dirty="0" err="1"/>
              <a:t>учня</a:t>
            </a:r>
            <a:r>
              <a:rPr lang="ru-RU" dirty="0"/>
              <a:t>, але </a:t>
            </a:r>
            <a:r>
              <a:rPr lang="ru-RU" dirty="0" err="1"/>
              <a:t>розповісти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і </a:t>
            </a:r>
            <a:r>
              <a:rPr lang="ru-RU" dirty="0" err="1"/>
              <a:t>захоплення</a:t>
            </a:r>
            <a:r>
              <a:rPr lang="ru-RU" dirty="0"/>
              <a:t> – часто так не просто...</a:t>
            </a:r>
          </a:p>
          <a:p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творить </a:t>
            </a:r>
            <a:r>
              <a:rPr lang="ru-RU" dirty="0" err="1"/>
              <a:t>справжні</a:t>
            </a:r>
            <a:r>
              <a:rPr lang="ru-RU" dirty="0"/>
              <a:t> чудеса у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)))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/>
              <a:t>з</a:t>
            </a:r>
            <a:r>
              <a:rPr lang="ru-RU" sz="3200" dirty="0" err="1" smtClean="0"/>
              <a:t>вертаєм</a:t>
            </a:r>
            <a:r>
              <a:rPr lang="ru-RU" sz="3200" dirty="0" smtClean="0"/>
              <a:t> </a:t>
            </a:r>
            <a:r>
              <a:rPr lang="ru-RU" sz="3200" dirty="0" err="1" smtClean="0"/>
              <a:t>увагу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роботі</a:t>
            </a:r>
            <a:r>
              <a:rPr lang="ru-RU" sz="3200" dirty="0" smtClean="0"/>
              <a:t> з </a:t>
            </a:r>
            <a:r>
              <a:rPr lang="ru-RU" sz="3200" dirty="0" err="1" smtClean="0"/>
              <a:t>дітьми</a:t>
            </a:r>
            <a:r>
              <a:rPr lang="ru-RU" sz="3200" dirty="0" smtClean="0"/>
              <a:t> з ООП: </a:t>
            </a:r>
            <a:r>
              <a:rPr lang="ru-RU" sz="3200" dirty="0" err="1"/>
              <a:t>п</a:t>
            </a:r>
            <a:r>
              <a:rPr lang="ru-RU" sz="3200" dirty="0" err="1" smtClean="0"/>
              <a:t>отенційні</a:t>
            </a:r>
            <a:r>
              <a:rPr lang="ru-RU" sz="3200" dirty="0" smtClean="0"/>
              <a:t> </a:t>
            </a:r>
            <a:r>
              <a:rPr lang="ru-RU" sz="3200" dirty="0" err="1"/>
              <a:t>можливості</a:t>
            </a:r>
            <a:r>
              <a:rPr lang="ru-RU" sz="3200" dirty="0"/>
              <a:t> – </a:t>
            </a:r>
            <a:r>
              <a:rPr lang="ru-RU" sz="3200" dirty="0" err="1"/>
              <a:t>сильні</a:t>
            </a:r>
            <a:r>
              <a:rPr lang="ru-RU" sz="3200" dirty="0"/>
              <a:t> </a:t>
            </a:r>
            <a:r>
              <a:rPr lang="ru-RU" sz="3200" dirty="0" err="1"/>
              <a:t>сторони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714993" cy="25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9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- </a:t>
            </a:r>
            <a:r>
              <a:rPr lang="ru-RU" dirty="0" err="1"/>
              <a:t>місяця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0906"/>
            <a:ext cx="8064896" cy="441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32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br>
              <a:rPr lang="ru-RU" dirty="0"/>
            </a:b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</a:p>
        </p:txBody>
      </p:sp>
      <p:sp>
        <p:nvSpPr>
          <p:cNvPr id="5" name="Rectangle 10"/>
          <p:cNvSpPr/>
          <p:nvPr/>
        </p:nvSpPr>
        <p:spPr>
          <a:xfrm>
            <a:off x="827584" y="1672037"/>
            <a:ext cx="8003636" cy="6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dirty="0" smtClean="0">
                <a:solidFill>
                  <a:schemeClr val="tx1"/>
                </a:solidFill>
              </a:rPr>
              <a:t>- </a:t>
            </a:r>
            <a:r>
              <a:rPr lang="ru-RU" altLang="ko-KR" sz="2400" dirty="0" err="1">
                <a:solidFill>
                  <a:schemeClr val="tx1"/>
                </a:solidFill>
              </a:rPr>
              <a:t>в</a:t>
            </a:r>
            <a:r>
              <a:rPr lang="ru-RU" altLang="ko-KR" sz="2400" dirty="0" err="1" smtClean="0">
                <a:solidFill>
                  <a:schemeClr val="tx1"/>
                </a:solidFill>
              </a:rPr>
              <a:t>исновок</a:t>
            </a:r>
            <a:r>
              <a:rPr lang="ru-RU" altLang="ko-KR" sz="2400" dirty="0" smtClean="0">
                <a:solidFill>
                  <a:schemeClr val="tx1"/>
                </a:solidFill>
              </a:rPr>
              <a:t> </a:t>
            </a:r>
            <a:r>
              <a:rPr lang="ru-RU" altLang="ko-KR" sz="2400" dirty="0">
                <a:solidFill>
                  <a:schemeClr val="tx1"/>
                </a:solidFill>
              </a:rPr>
              <a:t>про </a:t>
            </a:r>
            <a:r>
              <a:rPr lang="ru-RU" altLang="ko-KR" sz="2400" dirty="0" err="1">
                <a:solidFill>
                  <a:schemeClr val="tx1"/>
                </a:solidFill>
              </a:rPr>
              <a:t>комплексну</a:t>
            </a:r>
            <a:r>
              <a:rPr lang="ru-RU" altLang="ko-KR" sz="2400" dirty="0">
                <a:solidFill>
                  <a:schemeClr val="tx1"/>
                </a:solidFill>
              </a:rPr>
              <a:t> </a:t>
            </a:r>
            <a:r>
              <a:rPr lang="ru-RU" altLang="ko-KR" sz="2400" dirty="0" err="1">
                <a:solidFill>
                  <a:schemeClr val="tx1"/>
                </a:solidFill>
              </a:rPr>
              <a:t>оцінку</a:t>
            </a:r>
            <a:r>
              <a:rPr lang="ru-RU" altLang="ko-KR" sz="2400" dirty="0">
                <a:solidFill>
                  <a:schemeClr val="tx1"/>
                </a:solidFill>
              </a:rPr>
              <a:t> </a:t>
            </a:r>
            <a:r>
              <a:rPr lang="ru-RU" altLang="ko-KR" sz="2400" dirty="0" err="1">
                <a:solidFill>
                  <a:schemeClr val="tx1"/>
                </a:solidFill>
              </a:rPr>
              <a:t>від</a:t>
            </a:r>
            <a:r>
              <a:rPr lang="ru-RU" altLang="ko-KR" sz="2400" dirty="0">
                <a:solidFill>
                  <a:schemeClr val="tx1"/>
                </a:solidFill>
              </a:rPr>
              <a:t> </a:t>
            </a:r>
            <a:r>
              <a:rPr lang="ru-RU" altLang="ko-KR" sz="2400" dirty="0" err="1">
                <a:solidFill>
                  <a:schemeClr val="tx1"/>
                </a:solidFill>
              </a:rPr>
              <a:t>фахівців</a:t>
            </a:r>
            <a:r>
              <a:rPr lang="ru-RU" altLang="ko-KR" sz="2400" dirty="0">
                <a:solidFill>
                  <a:schemeClr val="tx1"/>
                </a:solidFill>
              </a:rPr>
              <a:t> ІРЦ</a:t>
            </a:r>
            <a:endParaRPr lang="ru-RU" altLang="ko-KR" sz="2400" dirty="0">
              <a:solidFill>
                <a:schemeClr val="tx1"/>
              </a:solidFill>
            </a:endParaRPr>
          </a:p>
        </p:txBody>
      </p:sp>
      <p:sp>
        <p:nvSpPr>
          <p:cNvPr id="10" name="Rectangle 27"/>
          <p:cNvSpPr/>
          <p:nvPr/>
        </p:nvSpPr>
        <p:spPr>
          <a:xfrm>
            <a:off x="827585" y="2881472"/>
            <a:ext cx="8064896" cy="6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dirty="0" smtClean="0">
                <a:solidFill>
                  <a:schemeClr val="tx1"/>
                </a:solidFill>
              </a:rPr>
              <a:t>- </a:t>
            </a:r>
            <a:r>
              <a:rPr lang="ru-RU" altLang="ko-KR" sz="2400" dirty="0" err="1">
                <a:solidFill>
                  <a:schemeClr val="tx1"/>
                </a:solidFill>
              </a:rPr>
              <a:t>з</a:t>
            </a:r>
            <a:r>
              <a:rPr lang="ru-RU" altLang="ko-KR" sz="2400" dirty="0" err="1" smtClean="0">
                <a:solidFill>
                  <a:schemeClr val="tx1"/>
                </a:solidFill>
              </a:rPr>
              <a:t>віти</a:t>
            </a:r>
            <a:r>
              <a:rPr lang="ru-RU" altLang="ko-KR" sz="2400" dirty="0" smtClean="0">
                <a:solidFill>
                  <a:schemeClr val="tx1"/>
                </a:solidFill>
              </a:rPr>
              <a:t> </a:t>
            </a:r>
            <a:r>
              <a:rPr lang="ru-RU" altLang="ko-KR" sz="2400" dirty="0">
                <a:solidFill>
                  <a:schemeClr val="tx1"/>
                </a:solidFill>
              </a:rPr>
              <a:t>про </a:t>
            </a:r>
            <a:r>
              <a:rPr lang="ru-RU" altLang="ko-KR" sz="2400" dirty="0" err="1">
                <a:solidFill>
                  <a:schemeClr val="tx1"/>
                </a:solidFill>
              </a:rPr>
              <a:t>реалізацію</a:t>
            </a:r>
            <a:r>
              <a:rPr lang="ru-RU" altLang="ko-KR" sz="2400" dirty="0">
                <a:solidFill>
                  <a:schemeClr val="tx1"/>
                </a:solidFill>
              </a:rPr>
              <a:t> ІПР </a:t>
            </a:r>
            <a:r>
              <a:rPr lang="ru-RU" altLang="ko-KR" sz="2400" dirty="0" err="1">
                <a:solidFill>
                  <a:schemeClr val="tx1"/>
                </a:solidFill>
              </a:rPr>
              <a:t>попередніх</a:t>
            </a:r>
            <a:r>
              <a:rPr lang="ru-RU" altLang="ko-KR" sz="2400" dirty="0">
                <a:solidFill>
                  <a:schemeClr val="tx1"/>
                </a:solidFill>
              </a:rPr>
              <a:t> </a:t>
            </a:r>
            <a:r>
              <a:rPr lang="ru-RU" altLang="ko-KR" sz="2400" dirty="0" err="1">
                <a:solidFill>
                  <a:schemeClr val="tx1"/>
                </a:solidFill>
              </a:rPr>
              <a:t>періодів</a:t>
            </a:r>
            <a:r>
              <a:rPr lang="ru-RU" altLang="ko-KR" sz="2400" dirty="0">
                <a:solidFill>
                  <a:schemeClr val="tx1"/>
                </a:solidFill>
              </a:rPr>
              <a:t> (</a:t>
            </a:r>
            <a:r>
              <a:rPr lang="ru-RU" altLang="ko-KR" sz="2400" dirty="0" err="1">
                <a:solidFill>
                  <a:schemeClr val="tx1"/>
                </a:solidFill>
              </a:rPr>
              <a:t>років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2"/>
          <p:cNvSpPr txBox="1"/>
          <p:nvPr/>
        </p:nvSpPr>
        <p:spPr bwMode="auto">
          <a:xfrm>
            <a:off x="1187625" y="4195638"/>
            <a:ext cx="7056784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безпосереднє </a:t>
            </a:r>
            <a:r>
              <a:rPr lang="uk-UA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діяльністю дитини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1"/>
          <p:cNvSpPr/>
          <p:nvPr/>
        </p:nvSpPr>
        <p:spPr>
          <a:xfrm>
            <a:off x="2159340" y="5299468"/>
            <a:ext cx="816000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3" name="TextBox 12"/>
          <p:cNvSpPr txBox="1"/>
          <p:nvPr/>
        </p:nvSpPr>
        <p:spPr bwMode="auto">
          <a:xfrm>
            <a:off x="1187625" y="5445224"/>
            <a:ext cx="7056783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бесіди </a:t>
            </a:r>
            <a:r>
              <a:rPr lang="uk-UA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учнем та його </a:t>
            </a:r>
            <a:r>
              <a:rPr lang="uk-UA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батьками-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Ретельне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і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ООП є  </a:t>
            </a:r>
            <a:r>
              <a:rPr lang="ru-RU" dirty="0" err="1"/>
              <a:t>обов'язковим</a:t>
            </a:r>
            <a:r>
              <a:rPr lang="ru-RU" dirty="0"/>
              <a:t>  компонентом ІПР,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цими</a:t>
            </a:r>
            <a:r>
              <a:rPr lang="ru-RU" dirty="0"/>
              <a:t> результатами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актуальні</a:t>
            </a:r>
            <a:r>
              <a:rPr lang="ru-RU" dirty="0"/>
              <a:t> на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та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.</a:t>
            </a:r>
          </a:p>
          <a:p>
            <a:r>
              <a:rPr lang="ru-RU" dirty="0"/>
              <a:t>Методика </a:t>
            </a:r>
            <a:r>
              <a:rPr lang="ru-RU" dirty="0" err="1"/>
              <a:t>спостереження</a:t>
            </a:r>
            <a:r>
              <a:rPr lang="ru-RU" dirty="0"/>
              <a:t> є </a:t>
            </a:r>
            <a:r>
              <a:rPr lang="ru-RU" dirty="0" err="1"/>
              <a:t>бажаною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696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356</TotalTime>
  <Words>1460</Words>
  <Application>Microsoft Office PowerPoint</Application>
  <PresentationFormat>Экран (4:3)</PresentationFormat>
  <Paragraphs>194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Індивідуальна програма розвитку для дітей з ООП</vt:lpstr>
      <vt:lpstr>Ключові питання</vt:lpstr>
      <vt:lpstr>Діти з ООП, хто це?</vt:lpstr>
      <vt:lpstr>діти, які належать до категорії осіб з особливими освітніми потребами</vt:lpstr>
      <vt:lpstr>Форми  навчання учнів з особливими освітніми потребами в школі  </vt:lpstr>
      <vt:lpstr>На що звертаєм увагу при роботі з дітьми з ООП: потенційні можливості – сильні сторони</vt:lpstr>
      <vt:lpstr>Спостереження за дитиною протягом декількох тижнів - місяця</vt:lpstr>
      <vt:lpstr>Джерела інформації про  розвиток дитини </vt:lpstr>
      <vt:lpstr>Оцінка розвитку дитини</vt:lpstr>
      <vt:lpstr>Презентация PowerPoint</vt:lpstr>
      <vt:lpstr>Важливо!!! </vt:lpstr>
      <vt:lpstr>Важливо!!! </vt:lpstr>
      <vt:lpstr> Строк дії ІПР </vt:lpstr>
      <vt:lpstr> Хто складає індивідуальну програму розвитку для дитини? </vt:lpstr>
      <vt:lpstr>Мета ІПР</vt:lpstr>
      <vt:lpstr>Функції ІПР</vt:lpstr>
      <vt:lpstr>Структура  ІПР</vt:lpstr>
      <vt:lpstr>Основні частини ІПР</vt:lpstr>
      <vt:lpstr>Етапи роботи над ІПР</vt:lpstr>
      <vt:lpstr>Презентация PowerPoint</vt:lpstr>
      <vt:lpstr>Адаптації і модифікації</vt:lpstr>
      <vt:lpstr>Презентация PowerPoint</vt:lpstr>
      <vt:lpstr>МОДИФІКАЦІЇ Стратегії, спрямовані на допомогу дитині з ООП навчатися за власним індивідуальним маршрутом Передбачають відмінні (інші) навчальні цілі для дитини з ООП, ніж у її однолітків Засоби, матеріали, технології спрямовані на забезпечення дитини з ООП брати участь у  навчальній діяльності разом з усіма, але засвоювати навчальний зміст відповідно до індивідуальних цілей     Використовуються під час спільної діяльності у групі </vt:lpstr>
      <vt:lpstr>Види адаптацій (ІПР)</vt:lpstr>
      <vt:lpstr>Адаптації і модифікації</vt:lpstr>
      <vt:lpstr>Навчальні цілі   і   завдання</vt:lpstr>
      <vt:lpstr>Індивідуальний навчальний план визначає перелік навчальних предметів, послідовність їх вивчення, кількість годин, що відводяться на вивчення кожного предмета, і тижневу кількість годин </vt:lpstr>
      <vt:lpstr>Система цілепокладання SMART </vt:lpstr>
      <vt:lpstr>Приклади навчальних цілей</vt:lpstr>
      <vt:lpstr>Компоненти (розділи) ІПР </vt:lpstr>
      <vt:lpstr>6.  Психолого – педагогічна допомога,  що надається  під час проведення корекційно – розвиткових занять (тут зазначаємо:    - найменування занять,  - фахівця, що проводить заняття,  - місце проведення,  - дату проведення,  - періодичність проведення занять ( наприклад: 2  рази в тиждень)аняття</vt:lpstr>
      <vt:lpstr>8. Навчальні предмети розроблені під потенційні можливості учня, цей розділ містить: - номер по порядку,  - назву навчального предмету; -  назву програми </vt:lpstr>
      <vt:lpstr>Презентация PowerPoint</vt:lpstr>
      <vt:lpstr>Презентация PowerPoint</vt:lpstr>
      <vt:lpstr>Презентация PowerPoint</vt:lpstr>
      <vt:lpstr>І на завершення…</vt:lpstr>
      <vt:lpstr>ІПР: підсумки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Індивідуальна програма розвитку для дітей з ООП</dc:title>
  <dc:creator>Пользователь</dc:creator>
  <cp:lastModifiedBy>Пользователь</cp:lastModifiedBy>
  <cp:revision>37</cp:revision>
  <dcterms:created xsi:type="dcterms:W3CDTF">2021-09-20T12:10:24Z</dcterms:created>
  <dcterms:modified xsi:type="dcterms:W3CDTF">2021-09-22T07:47:05Z</dcterms:modified>
</cp:coreProperties>
</file>