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2" r:id="rId3"/>
    <p:sldId id="288" r:id="rId4"/>
    <p:sldId id="289" r:id="rId5"/>
    <p:sldId id="267" r:id="rId6"/>
    <p:sldId id="269" r:id="rId7"/>
    <p:sldId id="268" r:id="rId8"/>
    <p:sldId id="264" r:id="rId9"/>
    <p:sldId id="265" r:id="rId10"/>
    <p:sldId id="283" r:id="rId11"/>
    <p:sldId id="266" r:id="rId12"/>
    <p:sldId id="270" r:id="rId13"/>
    <p:sldId id="272" r:id="rId14"/>
    <p:sldId id="271" r:id="rId15"/>
    <p:sldId id="273" r:id="rId16"/>
    <p:sldId id="276" r:id="rId17"/>
    <p:sldId id="277" r:id="rId18"/>
    <p:sldId id="274" r:id="rId19"/>
    <p:sldId id="287" r:id="rId20"/>
    <p:sldId id="278" r:id="rId21"/>
    <p:sldId id="281" r:id="rId22"/>
    <p:sldId id="280" r:id="rId23"/>
    <p:sldId id="282" r:id="rId24"/>
    <p:sldId id="275" r:id="rId25"/>
    <p:sldId id="285" r:id="rId26"/>
    <p:sldId id="286" r:id="rId27"/>
    <p:sldId id="290" r:id="rId28"/>
    <p:sldId id="291" r:id="rId29"/>
    <p:sldId id="260" r:id="rId30"/>
  </p:sldIdLst>
  <p:sldSz cx="9144000" cy="6858000" type="screen4x3"/>
  <p:notesSz cx="6858000" cy="9144000"/>
  <p:custDataLst>
    <p:tags r:id="rId3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6699"/>
    <a:srgbClr val="04374A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04" autoAdjust="0"/>
  </p:normalViewPr>
  <p:slideViewPr>
    <p:cSldViewPr>
      <p:cViewPr>
        <p:scale>
          <a:sx n="66" d="100"/>
          <a:sy n="66" d="100"/>
        </p:scale>
        <p:origin x="-150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96752"/>
            <a:ext cx="5328592" cy="1224136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1520" y="53374"/>
            <a:ext cx="8712968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2"/>
          <p:cNvSpPr>
            <a:spLocks noGrp="1"/>
          </p:cNvSpPr>
          <p:nvPr>
            <p:ph idx="1"/>
          </p:nvPr>
        </p:nvSpPr>
        <p:spPr>
          <a:xfrm>
            <a:off x="107504" y="1556792"/>
            <a:ext cx="5832648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3374"/>
            <a:ext cx="8712968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556792"/>
            <a:ext cx="5832648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1028-18#Tex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incluzivnaosvita.blogspot.com/p/blog-page_23.html" TargetMode="External"/><Relationship Id="rId2" Type="http://schemas.openxmlformats.org/officeDocument/2006/relationships/hyperlink" Target="https://naurok.com.ua/post/dokumentaciya-dlya-asistenta-vchitelya-korotko-pro-golovne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00808"/>
            <a:ext cx="6948264" cy="2304256"/>
          </a:xfrm>
        </p:spPr>
        <p:txBody>
          <a:bodyPr>
            <a:noAutofit/>
          </a:bodyPr>
          <a:lstStyle/>
          <a:p>
            <a:r>
              <a:rPr lang="uk-UA" sz="6000" b="1" dirty="0" smtClean="0"/>
              <a:t>Асистент вчителя/вихователя в інклюзивному просторі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Документація асистента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1052736"/>
            <a:ext cx="8496944" cy="54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Наразі</a:t>
            </a:r>
            <a:r>
              <a:rPr lang="ru-RU" sz="2400" dirty="0" smtClean="0"/>
              <a:t> </a:t>
            </a:r>
            <a:r>
              <a:rPr lang="ru-RU" sz="2400" dirty="0" err="1"/>
              <a:t>перелік</a:t>
            </a:r>
            <a:r>
              <a:rPr lang="ru-RU" sz="2400" dirty="0"/>
              <a:t> </a:t>
            </a:r>
            <a:r>
              <a:rPr lang="ru-RU" sz="2400" dirty="0" err="1"/>
              <a:t>документації</a:t>
            </a:r>
            <a:r>
              <a:rPr lang="ru-RU" sz="2400" dirty="0"/>
              <a:t> </a:t>
            </a:r>
            <a:r>
              <a:rPr lang="ru-RU" sz="2400" dirty="0" err="1"/>
              <a:t>асистента</a:t>
            </a:r>
            <a:r>
              <a:rPr lang="ru-RU" sz="2400" dirty="0"/>
              <a:t> </a:t>
            </a:r>
            <a:r>
              <a:rPr lang="ru-RU" sz="2400" dirty="0" err="1"/>
              <a:t>вчителя</a:t>
            </a:r>
            <a:r>
              <a:rPr lang="ru-RU" sz="2400" dirty="0"/>
              <a:t> не є остаточно </a:t>
            </a:r>
            <a:r>
              <a:rPr lang="ru-RU" sz="2400" dirty="0" err="1"/>
              <a:t>внормованим</a:t>
            </a:r>
            <a:r>
              <a:rPr lang="ru-RU" sz="2400" dirty="0"/>
              <a:t>. Наказ </a:t>
            </a:r>
            <a:r>
              <a:rPr lang="ru-RU" sz="2400" dirty="0" err="1"/>
              <a:t>Міністерства</a:t>
            </a:r>
            <a:r>
              <a:rPr lang="ru-RU" sz="2400" dirty="0"/>
              <a:t> </a:t>
            </a:r>
            <a:r>
              <a:rPr lang="ru-RU" sz="2400" dirty="0" err="1"/>
              <a:t>освіти</a:t>
            </a:r>
            <a:r>
              <a:rPr lang="ru-RU" sz="2400" dirty="0"/>
              <a:t> і науки </a:t>
            </a:r>
            <a:r>
              <a:rPr lang="ru-RU" sz="2400" dirty="0" err="1"/>
              <a:t>від</a:t>
            </a:r>
            <a:r>
              <a:rPr lang="ru-RU" sz="2400" dirty="0"/>
              <a:t> 25 </a:t>
            </a:r>
            <a:r>
              <a:rPr lang="ru-RU" sz="2400" dirty="0" err="1"/>
              <a:t>червня</a:t>
            </a:r>
            <a:r>
              <a:rPr lang="ru-RU" sz="2400" dirty="0"/>
              <a:t> 2018 року №676 </a:t>
            </a:r>
            <a:r>
              <a:rPr lang="ru-RU" sz="2400" dirty="0">
                <a:hlinkClick r:id="rId2"/>
              </a:rPr>
              <a:t>«Про </a:t>
            </a:r>
            <a:r>
              <a:rPr lang="ru-RU" sz="2400" dirty="0" err="1">
                <a:hlinkClick r:id="rId2"/>
              </a:rPr>
              <a:t>затвердження</a:t>
            </a:r>
            <a:r>
              <a:rPr lang="ru-RU" sz="2400" dirty="0">
                <a:hlinkClick r:id="rId2"/>
              </a:rPr>
              <a:t> </a:t>
            </a:r>
            <a:r>
              <a:rPr lang="ru-RU" sz="2400" dirty="0" err="1">
                <a:hlinkClick r:id="rId2"/>
              </a:rPr>
              <a:t>інструкції</a:t>
            </a:r>
            <a:r>
              <a:rPr lang="ru-RU" sz="2400" dirty="0">
                <a:hlinkClick r:id="rId2"/>
              </a:rPr>
              <a:t> з </a:t>
            </a:r>
            <a:r>
              <a:rPr lang="ru-RU" sz="2400" dirty="0" err="1">
                <a:hlinkClick r:id="rId2"/>
              </a:rPr>
              <a:t>діловодства</a:t>
            </a:r>
            <a:r>
              <a:rPr lang="ru-RU" sz="2400" dirty="0">
                <a:hlinkClick r:id="rId2"/>
              </a:rPr>
              <a:t> у закладах </a:t>
            </a:r>
            <a:r>
              <a:rPr lang="ru-RU" sz="2400" dirty="0" err="1">
                <a:hlinkClick r:id="rId2"/>
              </a:rPr>
              <a:t>загальної</a:t>
            </a:r>
            <a:r>
              <a:rPr lang="ru-RU" sz="2400" dirty="0">
                <a:hlinkClick r:id="rId2"/>
              </a:rPr>
              <a:t> </a:t>
            </a:r>
            <a:r>
              <a:rPr lang="ru-RU" sz="2400" dirty="0" err="1">
                <a:hlinkClick r:id="rId2"/>
              </a:rPr>
              <a:t>середньої</a:t>
            </a:r>
            <a:r>
              <a:rPr lang="ru-RU" sz="2400" dirty="0">
                <a:hlinkClick r:id="rId2"/>
              </a:rPr>
              <a:t> </a:t>
            </a:r>
            <a:r>
              <a:rPr lang="ru-RU" sz="2400" dirty="0" err="1">
                <a:hlinkClick r:id="rId2"/>
              </a:rPr>
              <a:t>освіти</a:t>
            </a:r>
            <a:r>
              <a:rPr lang="ru-RU" sz="2400" dirty="0">
                <a:hlinkClick r:id="rId2"/>
              </a:rPr>
              <a:t>»</a:t>
            </a:r>
            <a:r>
              <a:rPr lang="ru-RU" sz="2400" dirty="0"/>
              <a:t> </a:t>
            </a:r>
            <a:r>
              <a:rPr lang="ru-RU" sz="2400" dirty="0" err="1"/>
              <a:t>містить</a:t>
            </a:r>
            <a:r>
              <a:rPr lang="ru-RU" sz="2400" dirty="0"/>
              <a:t> </a:t>
            </a:r>
            <a:r>
              <a:rPr lang="ru-RU" sz="2400" dirty="0" err="1"/>
              <a:t>перелік</a:t>
            </a:r>
            <a:r>
              <a:rPr lang="ru-RU" sz="2400" dirty="0"/>
              <a:t> </a:t>
            </a:r>
            <a:r>
              <a:rPr lang="ru-RU" sz="2400" dirty="0" err="1"/>
              <a:t>документів</a:t>
            </a:r>
            <a:r>
              <a:rPr lang="ru-RU" sz="2400" dirty="0"/>
              <a:t>, але не </a:t>
            </a:r>
            <a:r>
              <a:rPr lang="ru-RU" sz="2400" dirty="0" err="1"/>
              <a:t>затверджує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як </a:t>
            </a:r>
            <a:r>
              <a:rPr lang="ru-RU" sz="2400" dirty="0" err="1"/>
              <a:t>необхідний</a:t>
            </a:r>
            <a:r>
              <a:rPr lang="ru-RU" sz="2400" dirty="0"/>
              <a:t> для 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закладів</a:t>
            </a:r>
            <a:r>
              <a:rPr lang="ru-RU" sz="2400" dirty="0"/>
              <a:t> </a:t>
            </a:r>
            <a:r>
              <a:rPr lang="ru-RU" sz="2400" dirty="0" err="1"/>
              <a:t>освіти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uk-UA" sz="2400" dirty="0"/>
              <a:t> </a:t>
            </a:r>
            <a:r>
              <a:rPr lang="uk-UA" sz="2400" dirty="0" smtClean="0"/>
              <a:t>    </a:t>
            </a:r>
            <a:r>
              <a:rPr lang="ru-RU" sz="2400" dirty="0"/>
              <a:t>А </a:t>
            </a:r>
            <a:r>
              <a:rPr lang="ru-RU" sz="2400" dirty="0" err="1"/>
              <a:t>оскільки</a:t>
            </a:r>
            <a:r>
              <a:rPr lang="ru-RU" sz="2400" dirty="0"/>
              <a:t> </a:t>
            </a:r>
            <a:r>
              <a:rPr lang="ru-RU" sz="2400" dirty="0" err="1"/>
              <a:t>кожна</a:t>
            </a:r>
            <a:r>
              <a:rPr lang="ru-RU" sz="2400" dirty="0"/>
              <a:t> школа та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учні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різні</a:t>
            </a:r>
            <a:r>
              <a:rPr lang="ru-RU" sz="2400" dirty="0"/>
              <a:t> потреби, заклад </a:t>
            </a:r>
            <a:r>
              <a:rPr lang="ru-RU" sz="2400" dirty="0" err="1"/>
              <a:t>освіти</a:t>
            </a:r>
            <a:r>
              <a:rPr lang="ru-RU" sz="2400" dirty="0"/>
              <a:t> </a:t>
            </a:r>
            <a:r>
              <a:rPr lang="ru-RU" sz="2400" dirty="0" err="1"/>
              <a:t>самостійно</a:t>
            </a:r>
            <a:r>
              <a:rPr lang="ru-RU" sz="2400" dirty="0"/>
              <a:t> </a:t>
            </a:r>
            <a:r>
              <a:rPr lang="ru-RU" sz="2400" dirty="0" err="1"/>
              <a:t>затверджує</a:t>
            </a:r>
            <a:r>
              <a:rPr lang="ru-RU" sz="2400" dirty="0"/>
              <a:t> </a:t>
            </a:r>
            <a:r>
              <a:rPr lang="ru-RU" sz="2400" dirty="0" err="1"/>
              <a:t>перелік</a:t>
            </a:r>
            <a:r>
              <a:rPr lang="ru-RU" sz="2400" dirty="0"/>
              <a:t> </a:t>
            </a:r>
            <a:r>
              <a:rPr lang="ru-RU" sz="2400" dirty="0" err="1"/>
              <a:t>документів</a:t>
            </a:r>
            <a:r>
              <a:rPr lang="ru-RU" sz="2400" dirty="0"/>
              <a:t>. </a:t>
            </a:r>
            <a:r>
              <a:rPr lang="ru-RU" sz="2400" dirty="0" err="1"/>
              <a:t>Звісно</a:t>
            </a:r>
            <a:r>
              <a:rPr lang="ru-RU" sz="2400" dirty="0"/>
              <a:t>, </a:t>
            </a:r>
            <a:r>
              <a:rPr lang="ru-RU" sz="2400" dirty="0" err="1"/>
              <a:t>враховуючи</a:t>
            </a:r>
            <a:r>
              <a:rPr lang="ru-RU" sz="2400" dirty="0"/>
              <a:t> при </a:t>
            </a:r>
            <a:r>
              <a:rPr lang="ru-RU" sz="2400" dirty="0" err="1"/>
              <a:t>цьому</a:t>
            </a:r>
            <a:r>
              <a:rPr lang="ru-RU" sz="2400" dirty="0"/>
              <a:t> </a:t>
            </a:r>
            <a:r>
              <a:rPr lang="ru-RU" sz="2400" dirty="0" err="1"/>
              <a:t>посадові</a:t>
            </a:r>
            <a:r>
              <a:rPr lang="ru-RU" sz="2400" dirty="0"/>
              <a:t> </a:t>
            </a:r>
            <a:r>
              <a:rPr lang="ru-RU" sz="2400" dirty="0" err="1"/>
              <a:t>обов’язки</a:t>
            </a:r>
            <a:r>
              <a:rPr lang="ru-RU" sz="2400" dirty="0"/>
              <a:t> </a:t>
            </a:r>
            <a:r>
              <a:rPr lang="ru-RU" sz="2400" dirty="0" err="1"/>
              <a:t>асистента</a:t>
            </a:r>
            <a:r>
              <a:rPr lang="ru-RU" sz="2400" dirty="0"/>
              <a:t> </a:t>
            </a:r>
            <a:r>
              <a:rPr lang="ru-RU" sz="2400" dirty="0" err="1"/>
              <a:t>вчителя</a:t>
            </a:r>
            <a:r>
              <a:rPr lang="ru-RU" sz="2400" dirty="0"/>
              <a:t> (</a:t>
            </a:r>
            <a:r>
              <a:rPr lang="ru-RU" sz="2400" dirty="0" err="1"/>
              <a:t>останні</a:t>
            </a:r>
            <a:r>
              <a:rPr lang="ru-RU" sz="2400" dirty="0"/>
              <a:t> </a:t>
            </a:r>
            <a:r>
              <a:rPr lang="ru-RU" sz="2400" dirty="0" err="1"/>
              <a:t>прописуються</a:t>
            </a:r>
            <a:r>
              <a:rPr lang="ru-RU" sz="2400" dirty="0"/>
              <a:t> й </a:t>
            </a:r>
            <a:r>
              <a:rPr lang="ru-RU" sz="2400" dirty="0" err="1"/>
              <a:t>уточнюються</a:t>
            </a:r>
            <a:r>
              <a:rPr lang="ru-RU" sz="2400" dirty="0"/>
              <a:t> </a:t>
            </a:r>
            <a:r>
              <a:rPr lang="ru-RU" sz="2400" dirty="0" err="1"/>
              <a:t>індивідуально</a:t>
            </a:r>
            <a:r>
              <a:rPr lang="ru-RU" sz="2400" dirty="0"/>
              <a:t> для кожного закладу</a:t>
            </a:r>
            <a:r>
              <a:rPr lang="ru-RU" sz="2400" dirty="0" smtClean="0"/>
              <a:t>). </a:t>
            </a:r>
          </a:p>
          <a:p>
            <a:pPr marL="0" indent="0">
              <a:buNone/>
            </a:pPr>
            <a:r>
              <a:rPr lang="ru-RU" sz="2400" dirty="0" smtClean="0"/>
              <a:t>     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</a:t>
            </a:r>
            <a:r>
              <a:rPr lang="ru-RU" sz="2400" dirty="0" err="1" smtClean="0"/>
              <a:t>Варто</a:t>
            </a:r>
            <a:r>
              <a:rPr lang="ru-RU" sz="2400" dirty="0" smtClean="0"/>
              <a:t> </a:t>
            </a:r>
            <a:r>
              <a:rPr lang="ru-RU" sz="2400" dirty="0" err="1"/>
              <a:t>наголосити</a:t>
            </a:r>
            <a:r>
              <a:rPr lang="ru-RU" sz="2400" dirty="0"/>
              <a:t> – </a:t>
            </a:r>
            <a:r>
              <a:rPr lang="ru-RU" sz="2400" dirty="0" err="1"/>
              <a:t>перелік</a:t>
            </a:r>
            <a:r>
              <a:rPr lang="ru-RU" sz="2400" dirty="0"/>
              <a:t> </a:t>
            </a:r>
            <a:r>
              <a:rPr lang="ru-RU" sz="2400" dirty="0" err="1"/>
              <a:t>необхідних</a:t>
            </a:r>
            <a:r>
              <a:rPr lang="ru-RU" sz="2400" dirty="0"/>
              <a:t> </a:t>
            </a:r>
            <a:r>
              <a:rPr lang="ru-RU" sz="2400" dirty="0" err="1"/>
              <a:t>документів</a:t>
            </a:r>
            <a:r>
              <a:rPr lang="ru-RU" sz="2400" dirty="0"/>
              <a:t> для </a:t>
            </a:r>
            <a:r>
              <a:rPr lang="ru-RU" sz="2400" dirty="0" err="1"/>
              <a:t>асистента</a:t>
            </a:r>
            <a:r>
              <a:rPr lang="ru-RU" sz="2400" dirty="0"/>
              <a:t> </a:t>
            </a:r>
            <a:r>
              <a:rPr lang="ru-RU" sz="2400" dirty="0" err="1"/>
              <a:t>вчителя</a:t>
            </a:r>
            <a:r>
              <a:rPr lang="ru-RU" sz="2400" dirty="0"/>
              <a:t>, повинен бути </a:t>
            </a:r>
            <a:r>
              <a:rPr lang="ru-RU" sz="2400" dirty="0" err="1"/>
              <a:t>вказаний</a:t>
            </a:r>
            <a:r>
              <a:rPr lang="ru-RU" sz="2400" dirty="0"/>
              <a:t> у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посадових</a:t>
            </a:r>
            <a:r>
              <a:rPr lang="ru-RU" sz="2400" dirty="0"/>
              <a:t> </a:t>
            </a:r>
            <a:r>
              <a:rPr lang="ru-RU" sz="2400" dirty="0" err="1"/>
              <a:t>обов’язках</a:t>
            </a:r>
            <a:r>
              <a:rPr lang="ru-RU" sz="2400" dirty="0"/>
              <a:t>.</a:t>
            </a:r>
            <a:endParaRPr lang="ru-RU" sz="2400" dirty="0" smtClean="0"/>
          </a:p>
          <a:p>
            <a:pPr marL="0" indent="0">
              <a:buNone/>
            </a:pPr>
            <a:endParaRPr lang="uk-UA" sz="2400" dirty="0"/>
          </a:p>
          <a:p>
            <a:pPr marL="0" indent="0"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Тепер</a:t>
            </a:r>
            <a:r>
              <a:rPr lang="ru-RU" sz="2400" dirty="0" smtClean="0"/>
              <a:t> </a:t>
            </a:r>
            <a:r>
              <a:rPr lang="ru-RU" sz="2400" dirty="0" err="1"/>
              <a:t>поглянемо</a:t>
            </a:r>
            <a:r>
              <a:rPr lang="ru-RU" sz="2400" dirty="0"/>
              <a:t> </a:t>
            </a:r>
            <a:r>
              <a:rPr lang="ru-RU" sz="2400" dirty="0" smtClean="0"/>
              <a:t>на </a:t>
            </a:r>
            <a:r>
              <a:rPr lang="ru-RU" sz="2400" dirty="0" err="1"/>
              <a:t>перелік</a:t>
            </a:r>
            <a:r>
              <a:rPr lang="ru-RU" sz="2400" dirty="0"/>
              <a:t> </a:t>
            </a:r>
            <a:r>
              <a:rPr lang="ru-RU" sz="2400" dirty="0" err="1"/>
              <a:t>документів</a:t>
            </a:r>
            <a:r>
              <a:rPr lang="ru-RU" sz="2400" dirty="0"/>
              <a:t>, </a:t>
            </a:r>
            <a:r>
              <a:rPr lang="ru-RU" sz="2400" dirty="0" err="1"/>
              <a:t>ведення</a:t>
            </a:r>
            <a:r>
              <a:rPr lang="ru-RU" sz="2400" dirty="0"/>
              <a:t> </a:t>
            </a:r>
            <a:r>
              <a:rPr lang="ru-RU" sz="2400" dirty="0" err="1"/>
              <a:t>яких</a:t>
            </a:r>
            <a:r>
              <a:rPr lang="ru-RU" sz="2400" dirty="0"/>
              <a:t> входить в </a:t>
            </a:r>
            <a:r>
              <a:rPr lang="ru-RU" sz="2400" dirty="0" err="1"/>
              <a:t>обов’язки</a:t>
            </a:r>
            <a:r>
              <a:rPr lang="ru-RU" sz="2400" dirty="0"/>
              <a:t> </a:t>
            </a:r>
            <a:r>
              <a:rPr lang="ru-RU" sz="2400" dirty="0" err="1"/>
              <a:t>асистента</a:t>
            </a:r>
            <a:r>
              <a:rPr lang="ru-RU" sz="2400" dirty="0"/>
              <a:t> </a:t>
            </a:r>
            <a:r>
              <a:rPr lang="ru-RU" sz="2400" dirty="0" err="1"/>
              <a:t>вчителя</a:t>
            </a:r>
            <a:r>
              <a:rPr lang="ru-RU" sz="24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14300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243408"/>
            <a:ext cx="8712968" cy="1185223"/>
          </a:xfrm>
        </p:spPr>
        <p:txBody>
          <a:bodyPr/>
          <a:lstStyle/>
          <a:p>
            <a:r>
              <a:rPr lang="uk-UA" dirty="0"/>
              <a:t>Д</a:t>
            </a:r>
            <a:r>
              <a:rPr lang="uk-UA" dirty="0" smtClean="0"/>
              <a:t>окументація асистента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11560" y="764704"/>
            <a:ext cx="7200800" cy="5976664"/>
          </a:xfrm>
        </p:spPr>
        <p:txBody>
          <a:bodyPr>
            <a:noAutofit/>
          </a:bodyPr>
          <a:lstStyle/>
          <a:p>
            <a:pPr lvl="0"/>
            <a:r>
              <a:rPr lang="ru-RU" sz="2500" b="1" dirty="0" err="1"/>
              <a:t>річний</a:t>
            </a:r>
            <a:r>
              <a:rPr lang="ru-RU" sz="2500" b="1" dirty="0"/>
              <a:t> план роботи;</a:t>
            </a:r>
            <a:endParaRPr lang="ru-RU" sz="2500" dirty="0"/>
          </a:p>
          <a:p>
            <a:pPr lvl="0"/>
            <a:r>
              <a:rPr lang="ru-RU" sz="2500" b="1" dirty="0" err="1"/>
              <a:t>графік</a:t>
            </a:r>
            <a:r>
              <a:rPr lang="ru-RU" sz="2500" b="1" dirty="0"/>
              <a:t> роботи;</a:t>
            </a:r>
            <a:endParaRPr lang="ru-RU" sz="2500" dirty="0"/>
          </a:p>
          <a:p>
            <a:pPr lvl="0"/>
            <a:r>
              <a:rPr lang="ru-RU" sz="2500" b="1" dirty="0" err="1"/>
              <a:t>розклад</a:t>
            </a:r>
            <a:r>
              <a:rPr lang="ru-RU" sz="2500" b="1" dirty="0"/>
              <a:t> </a:t>
            </a:r>
            <a:r>
              <a:rPr lang="ru-RU" sz="2500" b="1" dirty="0" err="1" smtClean="0"/>
              <a:t>уроків</a:t>
            </a:r>
            <a:r>
              <a:rPr lang="ru-RU" sz="2500" b="1" dirty="0" smtClean="0"/>
              <a:t>/</a:t>
            </a:r>
            <a:r>
              <a:rPr lang="ru-RU" sz="2500" b="1" dirty="0" err="1" smtClean="0"/>
              <a:t>зведена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таблиця</a:t>
            </a:r>
            <a:r>
              <a:rPr lang="ru-RU" sz="2500" b="1" dirty="0" smtClean="0"/>
              <a:t>;</a:t>
            </a:r>
            <a:endParaRPr lang="ru-RU" sz="2500" dirty="0"/>
          </a:p>
          <a:p>
            <a:pPr lvl="0"/>
            <a:r>
              <a:rPr lang="ru-RU" sz="2500" b="1" dirty="0"/>
              <a:t>список </a:t>
            </a:r>
            <a:r>
              <a:rPr lang="ru-RU" sz="2500" b="1" dirty="0" err="1"/>
              <a:t>учнів</a:t>
            </a:r>
            <a:r>
              <a:rPr lang="ru-RU" sz="2500" b="1" dirty="0"/>
              <a:t> з ООП;</a:t>
            </a:r>
            <a:endParaRPr lang="ru-RU" sz="2500" dirty="0"/>
          </a:p>
          <a:p>
            <a:pPr lvl="0"/>
            <a:r>
              <a:rPr lang="ru-RU" sz="2500" b="1" dirty="0" err="1"/>
              <a:t>щоденний</a:t>
            </a:r>
            <a:r>
              <a:rPr lang="ru-RU" sz="2500" b="1" dirty="0"/>
              <a:t> план роботи</a:t>
            </a:r>
            <a:r>
              <a:rPr lang="ru-RU" sz="2500" b="1" dirty="0" smtClean="0"/>
              <a:t>;</a:t>
            </a:r>
          </a:p>
          <a:p>
            <a:pPr lvl="0"/>
            <a:r>
              <a:rPr lang="uk-UA" sz="2500" b="1" dirty="0"/>
              <a:t>ж</a:t>
            </a:r>
            <a:r>
              <a:rPr lang="uk-UA" sz="2500" b="1" dirty="0" smtClean="0"/>
              <a:t>урнал обліку робочого часу;</a:t>
            </a:r>
          </a:p>
          <a:p>
            <a:pPr lvl="0"/>
            <a:r>
              <a:rPr lang="uk-UA" sz="2500" b="1" dirty="0"/>
              <a:t>і</a:t>
            </a:r>
            <a:r>
              <a:rPr lang="uk-UA" sz="2500" b="1" dirty="0" smtClean="0"/>
              <a:t>ндивідуальна програма розвитку (ІПР)</a:t>
            </a:r>
            <a:endParaRPr lang="ru-RU" sz="2500" dirty="0"/>
          </a:p>
          <a:p>
            <a:pPr lvl="0"/>
            <a:r>
              <a:rPr lang="ru-RU" sz="2500" b="1" dirty="0" smtClean="0"/>
              <a:t>журнал </a:t>
            </a:r>
            <a:r>
              <a:rPr lang="ru-RU" sz="2500" b="1" dirty="0" err="1"/>
              <a:t>спостережень</a:t>
            </a:r>
            <a:r>
              <a:rPr lang="ru-RU" sz="2500" b="1" dirty="0"/>
              <a:t>;</a:t>
            </a:r>
            <a:endParaRPr lang="ru-RU" sz="2500" dirty="0"/>
          </a:p>
          <a:p>
            <a:pPr lvl="0"/>
            <a:r>
              <a:rPr lang="ru-RU" sz="2500" b="1" dirty="0" err="1"/>
              <a:t>таблиця</a:t>
            </a:r>
            <a:r>
              <a:rPr lang="ru-RU" sz="2500" b="1" dirty="0"/>
              <a:t> </a:t>
            </a:r>
            <a:r>
              <a:rPr lang="ru-RU" sz="2500" b="1" dirty="0" err="1"/>
              <a:t>обліку</a:t>
            </a:r>
            <a:r>
              <a:rPr lang="ru-RU" sz="2500" b="1" dirty="0"/>
              <a:t> </a:t>
            </a:r>
            <a:r>
              <a:rPr lang="ru-RU" sz="2500" b="1" dirty="0" err="1"/>
              <a:t>консультацій</a:t>
            </a:r>
            <a:r>
              <a:rPr lang="ru-RU" sz="2500" b="1" dirty="0"/>
              <a:t> та </a:t>
            </a:r>
            <a:r>
              <a:rPr lang="ru-RU" sz="2500" b="1" dirty="0" err="1"/>
              <a:t>просвітницьких</a:t>
            </a:r>
            <a:r>
              <a:rPr lang="ru-RU" sz="2500" b="1" dirty="0"/>
              <a:t> </a:t>
            </a:r>
            <a:r>
              <a:rPr lang="ru-RU" sz="2500" b="1" dirty="0" err="1"/>
              <a:t>заходів</a:t>
            </a:r>
            <a:r>
              <a:rPr lang="ru-RU" sz="2500" b="1" dirty="0"/>
              <a:t>;</a:t>
            </a:r>
            <a:endParaRPr lang="ru-RU" sz="2500" dirty="0"/>
          </a:p>
          <a:p>
            <a:pPr lvl="0"/>
            <a:r>
              <a:rPr lang="ru-RU" sz="2500" b="1" dirty="0" err="1"/>
              <a:t>таблиця</a:t>
            </a:r>
            <a:r>
              <a:rPr lang="ru-RU" sz="2500" b="1" dirty="0"/>
              <a:t> </a:t>
            </a:r>
            <a:r>
              <a:rPr lang="ru-RU" sz="2500" b="1" dirty="0" err="1"/>
              <a:t>обліку</a:t>
            </a:r>
            <a:r>
              <a:rPr lang="ru-RU" sz="2500" b="1" dirty="0"/>
              <a:t> </a:t>
            </a:r>
            <a:r>
              <a:rPr lang="ru-RU" sz="2500" b="1" dirty="0" err="1"/>
              <a:t>методичної</a:t>
            </a:r>
            <a:r>
              <a:rPr lang="ru-RU" sz="2500" b="1" dirty="0"/>
              <a:t> роботи;</a:t>
            </a:r>
            <a:endParaRPr lang="ru-RU" sz="2500" dirty="0"/>
          </a:p>
          <a:p>
            <a:pPr lvl="0"/>
            <a:r>
              <a:rPr lang="ru-RU" sz="2500" b="1" dirty="0"/>
              <a:t>план </a:t>
            </a:r>
            <a:r>
              <a:rPr lang="ru-RU" sz="2500" b="1" dirty="0" err="1" smtClean="0"/>
              <a:t>самоосвіти</a:t>
            </a:r>
            <a:r>
              <a:rPr lang="ru-RU" sz="2500" b="1" dirty="0" smtClean="0"/>
              <a:t>;</a:t>
            </a:r>
          </a:p>
          <a:p>
            <a:pPr lvl="0"/>
            <a:r>
              <a:rPr lang="uk-UA" sz="2500" b="1" dirty="0"/>
              <a:t>п</a:t>
            </a:r>
            <a:r>
              <a:rPr lang="uk-UA" sz="2500" b="1" dirty="0" smtClean="0"/>
              <a:t>ортфоліо дитини.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88832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Річний план роботи</a:t>
            </a:r>
            <a:endParaRPr lang="ru-RU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gray">
          <a:xfrm>
            <a:off x="230217" y="908720"/>
            <a:ext cx="2760663" cy="5544616"/>
          </a:xfrm>
          <a:prstGeom prst="rightArrow">
            <a:avLst>
              <a:gd name="adj1" fmla="val 62806"/>
              <a:gd name="adj2" fmla="val 32949"/>
            </a:avLst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chemeClr val="bg2">
                  <a:alpha val="50000"/>
                </a:schemeClr>
              </a:gs>
            </a:gsLst>
            <a:lin ang="0" scaled="1"/>
          </a:gradFill>
          <a:ln w="19050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latin typeface="Comic Sans MS" panose="030F0702030302020204" pitchFamily="66" charset="0"/>
              </a:rPr>
              <a:t>У </a:t>
            </a:r>
            <a:r>
              <a:rPr lang="ru-RU" sz="2000" dirty="0" err="1">
                <a:latin typeface="Comic Sans MS" panose="030F0702030302020204" pitchFamily="66" charset="0"/>
              </a:rPr>
              <a:t>річному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плані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endParaRPr lang="ru-RU" sz="2000" dirty="0" smtClean="0">
              <a:latin typeface="Comic Sans MS" panose="030F0702030302020204" pitchFamily="66" charset="0"/>
            </a:endParaRPr>
          </a:p>
          <a:p>
            <a:r>
              <a:rPr lang="ru-RU" sz="2000" dirty="0" smtClean="0">
                <a:latin typeface="Comic Sans MS" panose="030F0702030302020204" pitchFamily="66" charset="0"/>
              </a:rPr>
              <a:t>роботи </a:t>
            </a:r>
          </a:p>
          <a:p>
            <a:r>
              <a:rPr lang="ru-RU" sz="2000" dirty="0" err="1" smtClean="0">
                <a:latin typeface="Comic Sans MS" panose="030F0702030302020204" pitchFamily="66" charset="0"/>
              </a:rPr>
              <a:t>передбачають</a:t>
            </a:r>
            <a:r>
              <a:rPr lang="ru-RU" sz="20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ru-RU" sz="2000" dirty="0" err="1" smtClean="0">
                <a:latin typeface="Comic Sans MS" panose="030F0702030302020204" pitchFamily="66" charset="0"/>
              </a:rPr>
              <a:t>усі</a:t>
            </a:r>
            <a:r>
              <a:rPr lang="ru-RU" sz="2000" dirty="0" smtClean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види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 smtClean="0">
                <a:latin typeface="Comic Sans MS" panose="030F0702030302020204" pitchFamily="66" charset="0"/>
              </a:rPr>
              <a:t>робіт</a:t>
            </a:r>
            <a:r>
              <a:rPr lang="ru-RU" sz="2000" dirty="0">
                <a:latin typeface="Comic Sans MS" panose="030F0702030302020204" pitchFamily="66" charset="0"/>
              </a:rPr>
              <a:t>, </a:t>
            </a:r>
            <a:endParaRPr lang="ru-RU" sz="2000" dirty="0" smtClean="0">
              <a:latin typeface="Comic Sans MS" panose="030F0702030302020204" pitchFamily="66" charset="0"/>
            </a:endParaRPr>
          </a:p>
          <a:p>
            <a:r>
              <a:rPr lang="ru-RU" sz="2000" dirty="0" err="1" smtClean="0">
                <a:latin typeface="Comic Sans MS" panose="030F0702030302020204" pitchFamily="66" charset="0"/>
              </a:rPr>
              <a:t>визначені</a:t>
            </a:r>
            <a:r>
              <a:rPr lang="ru-RU" sz="20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ru-RU" sz="2000" dirty="0" err="1" smtClean="0">
                <a:latin typeface="Comic Sans MS" panose="030F0702030302020204" pitchFamily="66" charset="0"/>
              </a:rPr>
              <a:t>посадовою</a:t>
            </a:r>
            <a:r>
              <a:rPr lang="ru-RU" sz="20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ru-RU" sz="2000" dirty="0" err="1" smtClean="0">
                <a:latin typeface="Comic Sans MS" panose="030F0702030302020204" pitchFamily="66" charset="0"/>
              </a:rPr>
              <a:t>інструкцією</a:t>
            </a:r>
            <a:r>
              <a:rPr lang="ru-RU" sz="2000" dirty="0">
                <a:latin typeface="Comic Sans MS" panose="030F0702030302020204" pitchFamily="66" charset="0"/>
              </a:rPr>
              <a:t>. </a:t>
            </a:r>
            <a:endParaRPr lang="ru-RU" sz="2000" dirty="0" smtClean="0">
              <a:latin typeface="Comic Sans MS" panose="030F0702030302020204" pitchFamily="66" charset="0"/>
            </a:endParaRPr>
          </a:p>
          <a:p>
            <a:r>
              <a:rPr lang="ru-RU" sz="2000" dirty="0" err="1">
                <a:latin typeface="Comic Sans MS" panose="030F0702030302020204" pitchFamily="66" charset="0"/>
              </a:rPr>
              <a:t>Ї</a:t>
            </a:r>
            <a:r>
              <a:rPr lang="ru-RU" sz="2000" dirty="0" err="1" smtClean="0">
                <a:latin typeface="Comic Sans MS" panose="030F0702030302020204" pitchFamily="66" charset="0"/>
              </a:rPr>
              <a:t>х</a:t>
            </a:r>
            <a:r>
              <a:rPr lang="ru-RU" sz="2000" dirty="0" smtClean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можна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поділити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endParaRPr lang="ru-RU" sz="2000" dirty="0" smtClean="0">
              <a:latin typeface="Comic Sans MS" panose="030F0702030302020204" pitchFamily="66" charset="0"/>
            </a:endParaRPr>
          </a:p>
          <a:p>
            <a:r>
              <a:rPr lang="ru-RU" sz="2000" dirty="0" smtClean="0">
                <a:latin typeface="Comic Sans MS" panose="030F0702030302020204" pitchFamily="66" charset="0"/>
              </a:rPr>
              <a:t>за такими </a:t>
            </a:r>
          </a:p>
          <a:p>
            <a:r>
              <a:rPr lang="ru-RU" sz="2000" dirty="0" err="1" smtClean="0">
                <a:latin typeface="Comic Sans MS" panose="030F0702030302020204" pitchFamily="66" charset="0"/>
              </a:rPr>
              <a:t>розділами</a:t>
            </a:r>
            <a:endParaRPr lang="ru-RU" sz="2000" dirty="0">
              <a:latin typeface="Comic Sans MS" panose="030F0702030302020204" pitchFamily="66" charset="0"/>
            </a:endParaRPr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3193285" y="1272101"/>
            <a:ext cx="5400000" cy="720000"/>
            <a:chOff x="2304" y="2058"/>
            <a:chExt cx="3102" cy="774"/>
          </a:xfrm>
        </p:grpSpPr>
        <p:sp>
          <p:nvSpPr>
            <p:cNvPr id="9" name="AutoShape 10"/>
            <p:cNvSpPr>
              <a:spLocks noChangeArrowheads="1"/>
            </p:cNvSpPr>
            <p:nvPr/>
          </p:nvSpPr>
          <p:spPr bwMode="ltGray">
            <a:xfrm>
              <a:off x="2334" y="2058"/>
              <a:ext cx="3072" cy="77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ltGray">
            <a:xfrm>
              <a:off x="2304" y="2352"/>
              <a:ext cx="336" cy="24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3177863" y="3143907"/>
            <a:ext cx="5400000" cy="719936"/>
            <a:chOff x="2304" y="2058"/>
            <a:chExt cx="3224" cy="784"/>
          </a:xfrm>
        </p:grpSpPr>
        <p:sp>
          <p:nvSpPr>
            <p:cNvPr id="12" name="AutoShape 10"/>
            <p:cNvSpPr>
              <a:spLocks noChangeArrowheads="1"/>
            </p:cNvSpPr>
            <p:nvPr/>
          </p:nvSpPr>
          <p:spPr bwMode="ltGray">
            <a:xfrm>
              <a:off x="2334" y="2058"/>
              <a:ext cx="3194" cy="78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ltGray">
            <a:xfrm>
              <a:off x="2304" y="2352"/>
              <a:ext cx="336" cy="24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</p:grpSp>
      <p:grpSp>
        <p:nvGrpSpPr>
          <p:cNvPr id="14" name="Group 9"/>
          <p:cNvGrpSpPr>
            <a:grpSpLocks/>
          </p:cNvGrpSpPr>
          <p:nvPr/>
        </p:nvGrpSpPr>
        <p:grpSpPr bwMode="auto">
          <a:xfrm>
            <a:off x="3191842" y="4089159"/>
            <a:ext cx="5400000" cy="720000"/>
            <a:chOff x="2304" y="2058"/>
            <a:chExt cx="3102" cy="774"/>
          </a:xfrm>
        </p:grpSpPr>
        <p:sp>
          <p:nvSpPr>
            <p:cNvPr id="15" name="AutoShape 10"/>
            <p:cNvSpPr>
              <a:spLocks noChangeArrowheads="1"/>
            </p:cNvSpPr>
            <p:nvPr/>
          </p:nvSpPr>
          <p:spPr bwMode="ltGray">
            <a:xfrm>
              <a:off x="2334" y="2058"/>
              <a:ext cx="3072" cy="77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AutoShape 11"/>
            <p:cNvSpPr>
              <a:spLocks noChangeArrowheads="1"/>
            </p:cNvSpPr>
            <p:nvPr/>
          </p:nvSpPr>
          <p:spPr bwMode="ltGray">
            <a:xfrm>
              <a:off x="2304" y="2352"/>
              <a:ext cx="336" cy="24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</p:grpSp>
      <p:grpSp>
        <p:nvGrpSpPr>
          <p:cNvPr id="17" name="Group 9"/>
          <p:cNvGrpSpPr>
            <a:grpSpLocks/>
          </p:cNvGrpSpPr>
          <p:nvPr/>
        </p:nvGrpSpPr>
        <p:grpSpPr bwMode="auto">
          <a:xfrm>
            <a:off x="3177863" y="5050867"/>
            <a:ext cx="5400000" cy="720000"/>
            <a:chOff x="2304" y="2058"/>
            <a:chExt cx="3102" cy="774"/>
          </a:xfrm>
        </p:grpSpPr>
        <p:sp>
          <p:nvSpPr>
            <p:cNvPr id="18" name="AutoShape 10"/>
            <p:cNvSpPr>
              <a:spLocks noChangeArrowheads="1"/>
            </p:cNvSpPr>
            <p:nvPr/>
          </p:nvSpPr>
          <p:spPr bwMode="ltGray">
            <a:xfrm>
              <a:off x="2334" y="2058"/>
              <a:ext cx="3072" cy="77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9" name="AutoShape 11"/>
            <p:cNvSpPr>
              <a:spLocks noChangeArrowheads="1"/>
            </p:cNvSpPr>
            <p:nvPr/>
          </p:nvSpPr>
          <p:spPr bwMode="ltGray">
            <a:xfrm>
              <a:off x="2304" y="2352"/>
              <a:ext cx="336" cy="24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</p:grpSp>
      <p:grpSp>
        <p:nvGrpSpPr>
          <p:cNvPr id="20" name="Group 9"/>
          <p:cNvGrpSpPr>
            <a:grpSpLocks/>
          </p:cNvGrpSpPr>
          <p:nvPr/>
        </p:nvGrpSpPr>
        <p:grpSpPr bwMode="auto">
          <a:xfrm>
            <a:off x="3177863" y="2127028"/>
            <a:ext cx="5400000" cy="720000"/>
            <a:chOff x="2304" y="2058"/>
            <a:chExt cx="3102" cy="774"/>
          </a:xfrm>
        </p:grpSpPr>
        <p:sp>
          <p:nvSpPr>
            <p:cNvPr id="21" name="AutoShape 10"/>
            <p:cNvSpPr>
              <a:spLocks noChangeArrowheads="1"/>
            </p:cNvSpPr>
            <p:nvPr/>
          </p:nvSpPr>
          <p:spPr bwMode="ltGray">
            <a:xfrm>
              <a:off x="2334" y="2058"/>
              <a:ext cx="3072" cy="77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22" name="AutoShape 11"/>
            <p:cNvSpPr>
              <a:spLocks noChangeArrowheads="1"/>
            </p:cNvSpPr>
            <p:nvPr/>
          </p:nvSpPr>
          <p:spPr bwMode="ltGray">
            <a:xfrm>
              <a:off x="2304" y="2352"/>
              <a:ext cx="336" cy="24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3698767" y="1272101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000" b="1" i="1" dirty="0"/>
              <a:t>Організаційна та навчально-корекційна робота</a:t>
            </a:r>
            <a:endParaRPr lang="ru-RU" sz="20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698767" y="3287486"/>
            <a:ext cx="46846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i="1" dirty="0"/>
              <a:t>Робота з батьками та громадськістю</a:t>
            </a:r>
            <a:endParaRPr lang="ru-RU" sz="2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698767" y="4274220"/>
            <a:ext cx="44037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i="1" dirty="0"/>
              <a:t>Методична та самоосвітня робота</a:t>
            </a:r>
            <a:endParaRPr lang="ru-RU" sz="2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740642" y="5210812"/>
            <a:ext cx="31082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i="1" dirty="0"/>
              <a:t>Робота з документацією</a:t>
            </a:r>
            <a:endParaRPr lang="ru-RU" sz="20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740642" y="2127028"/>
            <a:ext cx="51440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i="1" dirty="0"/>
              <a:t>Співпраця з учителями-«</a:t>
            </a:r>
            <a:r>
              <a:rPr lang="uk-UA" sz="2000" b="1" i="1" dirty="0" err="1"/>
              <a:t>предметниками</a:t>
            </a:r>
            <a:r>
              <a:rPr lang="uk-UA" sz="2000" b="1" i="1" dirty="0" smtClean="0"/>
              <a:t>» </a:t>
            </a:r>
          </a:p>
          <a:p>
            <a:r>
              <a:rPr lang="uk-UA" sz="2000" b="1" i="1" dirty="0" smtClean="0"/>
              <a:t>та іншими фахівцями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9901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Графік роботи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err="1">
                <a:solidFill>
                  <a:schemeClr val="tx1"/>
                </a:solidFill>
              </a:rPr>
              <a:t>Графік</a:t>
            </a:r>
            <a:r>
              <a:rPr lang="ru-RU" sz="2400" b="1" dirty="0">
                <a:solidFill>
                  <a:schemeClr val="tx1"/>
                </a:solidFill>
              </a:rPr>
              <a:t> роботи </a:t>
            </a:r>
            <a:r>
              <a:rPr lang="ru-RU" sz="2400" b="1" dirty="0" err="1">
                <a:solidFill>
                  <a:schemeClr val="tx1"/>
                </a:solidFill>
              </a:rPr>
              <a:t>асистента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вчителя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складають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узгоджуючи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його</a:t>
            </a:r>
            <a:r>
              <a:rPr lang="ru-RU" sz="2400" b="1" dirty="0">
                <a:solidFill>
                  <a:schemeClr val="tx1"/>
                </a:solidFill>
              </a:rPr>
              <a:t> з </a:t>
            </a:r>
            <a:r>
              <a:rPr lang="ru-RU" sz="2400" b="1" dirty="0" err="1">
                <a:solidFill>
                  <a:schemeClr val="tx1"/>
                </a:solidFill>
              </a:rPr>
              <a:t>розкладом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уроків</a:t>
            </a:r>
            <a:r>
              <a:rPr lang="ru-RU" sz="2400" b="1" dirty="0">
                <a:solidFill>
                  <a:schemeClr val="tx1"/>
                </a:solidFill>
              </a:rPr>
              <a:t>, а </a:t>
            </a:r>
            <a:r>
              <a:rPr lang="ru-RU" sz="2400" b="1" dirty="0" err="1">
                <a:solidFill>
                  <a:schemeClr val="tx1"/>
                </a:solidFill>
              </a:rPr>
              <a:t>також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заняттями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інших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педагогів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спеціалістів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вузького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профілю</a:t>
            </a:r>
            <a:r>
              <a:rPr lang="ru-RU" sz="2400" b="1" dirty="0">
                <a:solidFill>
                  <a:schemeClr val="tx1"/>
                </a:solidFill>
              </a:rPr>
              <a:t>.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У </a:t>
            </a:r>
            <a:r>
              <a:rPr lang="ru-RU" sz="2400" b="1" dirty="0" err="1">
                <a:solidFill>
                  <a:schemeClr val="tx1"/>
                </a:solidFill>
              </a:rPr>
              <a:t>ньому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фіксують</a:t>
            </a:r>
            <a:r>
              <a:rPr lang="ru-RU" sz="2400" b="1" dirty="0">
                <a:solidFill>
                  <a:schemeClr val="tx1"/>
                </a:solidFill>
              </a:rPr>
              <a:t> особливості </a:t>
            </a:r>
            <a:r>
              <a:rPr lang="ru-RU" sz="2400" b="1" dirty="0" err="1">
                <a:solidFill>
                  <a:schemeClr val="tx1"/>
                </a:solidFill>
              </a:rPr>
              <a:t>навчально-виховного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процесу</a:t>
            </a:r>
            <a:r>
              <a:rPr lang="ru-RU" sz="2400" b="1" dirty="0">
                <a:solidFill>
                  <a:schemeClr val="tx1"/>
                </a:solidFill>
              </a:rPr>
              <a:t> в </a:t>
            </a:r>
            <a:r>
              <a:rPr lang="ru-RU" sz="2400" b="1" dirty="0" err="1">
                <a:solidFill>
                  <a:schemeClr val="tx1"/>
                </a:solidFill>
              </a:rPr>
              <a:t>інклюзивному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класі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вказуючи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зокрема</a:t>
            </a:r>
            <a:r>
              <a:rPr lang="ru-RU" sz="2400" b="1" dirty="0">
                <a:solidFill>
                  <a:schemeClr val="tx1"/>
                </a:solidFill>
              </a:rPr>
              <a:t>, на </a:t>
            </a:r>
            <a:r>
              <a:rPr lang="ru-RU" sz="2400" b="1" dirty="0" err="1">
                <a:solidFill>
                  <a:schemeClr val="tx1"/>
                </a:solidFill>
              </a:rPr>
              <a:t>такі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завдання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діяльності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асистента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вчителя</a:t>
            </a:r>
            <a:r>
              <a:rPr lang="ru-RU" sz="2400" b="1" dirty="0">
                <a:solidFill>
                  <a:schemeClr val="tx1"/>
                </a:solidFill>
              </a:rPr>
              <a:t>, як:</a:t>
            </a:r>
          </a:p>
          <a:p>
            <a:pPr lvl="0"/>
            <a:r>
              <a:rPr lang="ru-RU" sz="2400" b="1" dirty="0" err="1">
                <a:solidFill>
                  <a:schemeClr val="tx1"/>
                </a:solidFill>
              </a:rPr>
              <a:t>допомога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вчителю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під</a:t>
            </a:r>
            <a:r>
              <a:rPr lang="ru-RU" sz="2400" b="1" dirty="0">
                <a:solidFill>
                  <a:schemeClr val="tx1"/>
                </a:solidFill>
              </a:rPr>
              <a:t> час </a:t>
            </a:r>
            <a:r>
              <a:rPr lang="ru-RU" sz="2400" b="1" dirty="0" err="1">
                <a:solidFill>
                  <a:schemeClr val="tx1"/>
                </a:solidFill>
              </a:rPr>
              <a:t>проведення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уроків</a:t>
            </a:r>
            <a:r>
              <a:rPr lang="ru-RU" sz="2400" b="1" dirty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ru-RU" sz="2400" b="1" dirty="0" err="1" smtClean="0">
                <a:solidFill>
                  <a:schemeClr val="tx1"/>
                </a:solidFill>
              </a:rPr>
              <a:t>проведення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виховних</a:t>
            </a:r>
            <a:r>
              <a:rPr lang="ru-RU" sz="2400" b="1" dirty="0">
                <a:solidFill>
                  <a:schemeClr val="tx1"/>
                </a:solidFill>
              </a:rPr>
              <a:t> занять;</a:t>
            </a:r>
          </a:p>
          <a:p>
            <a:pPr lvl="0"/>
            <a:r>
              <a:rPr lang="ru-RU" sz="2400" b="1" dirty="0" err="1">
                <a:solidFill>
                  <a:schemeClr val="tx1"/>
                </a:solidFill>
              </a:rPr>
              <a:t>індивідуальний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супровід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дітей</a:t>
            </a:r>
            <a:r>
              <a:rPr lang="ru-RU" sz="2400" b="1" dirty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ru-RU" sz="2400" b="1" dirty="0" err="1">
                <a:solidFill>
                  <a:schemeClr val="tx1"/>
                </a:solidFill>
              </a:rPr>
              <a:t>консультації</a:t>
            </a:r>
            <a:r>
              <a:rPr lang="ru-RU" sz="2400" b="1" dirty="0">
                <a:solidFill>
                  <a:schemeClr val="tx1"/>
                </a:solidFill>
              </a:rPr>
              <a:t> для </a:t>
            </a:r>
            <a:r>
              <a:rPr lang="ru-RU" sz="2400" b="1" dirty="0" err="1">
                <a:solidFill>
                  <a:schemeClr val="tx1"/>
                </a:solidFill>
              </a:rPr>
              <a:t>батьків</a:t>
            </a:r>
            <a:r>
              <a:rPr lang="ru-RU" sz="2400" b="1" dirty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ru-RU" sz="2400" b="1" dirty="0" err="1">
                <a:solidFill>
                  <a:schemeClr val="tx1"/>
                </a:solidFill>
              </a:rPr>
              <a:t>взаємодія</a:t>
            </a:r>
            <a:r>
              <a:rPr lang="ru-RU" sz="2400" b="1" dirty="0">
                <a:solidFill>
                  <a:schemeClr val="tx1"/>
                </a:solidFill>
              </a:rPr>
              <a:t> з </a:t>
            </a:r>
            <a:r>
              <a:rPr lang="ru-RU" sz="2400" b="1" dirty="0" err="1">
                <a:solidFill>
                  <a:schemeClr val="tx1"/>
                </a:solidFill>
              </a:rPr>
              <a:t>іншими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фахівцями</a:t>
            </a:r>
            <a:r>
              <a:rPr lang="ru-RU" sz="2400" b="1" dirty="0">
                <a:solidFill>
                  <a:schemeClr val="tx1"/>
                </a:solidFill>
              </a:rPr>
              <a:t> психолого-</a:t>
            </a:r>
            <a:r>
              <a:rPr lang="ru-RU" sz="2400" b="1" dirty="0" err="1">
                <a:solidFill>
                  <a:schemeClr val="tx1"/>
                </a:solidFill>
              </a:rPr>
              <a:t>педагогічного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супроводу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</a:p>
          <a:p>
            <a:pPr marL="0" lvl="0" indent="0">
              <a:buNone/>
            </a:pPr>
            <a:r>
              <a:rPr lang="ru-RU" sz="2400" b="1" dirty="0" err="1" smtClean="0">
                <a:solidFill>
                  <a:schemeClr val="tx1"/>
                </a:solidFill>
              </a:rPr>
              <a:t>Графік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роботи </a:t>
            </a:r>
            <a:r>
              <a:rPr lang="ru-RU" sz="2400" b="1" dirty="0" err="1">
                <a:solidFill>
                  <a:schemeClr val="tx1"/>
                </a:solidFill>
              </a:rPr>
              <a:t>асистента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вчителя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затверджує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керівник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навчального</a:t>
            </a:r>
            <a:r>
              <a:rPr lang="ru-RU" sz="2400" b="1" dirty="0" smtClean="0">
                <a:solidFill>
                  <a:schemeClr val="tx1"/>
                </a:solidFill>
              </a:rPr>
              <a:t> закладу</a:t>
            </a:r>
            <a:r>
              <a:rPr lang="ru-RU" sz="24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901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3375"/>
            <a:ext cx="8712968" cy="783338"/>
          </a:xfrm>
        </p:spPr>
        <p:txBody>
          <a:bodyPr/>
          <a:lstStyle/>
          <a:p>
            <a:r>
              <a:rPr lang="uk-UA" dirty="0" smtClean="0"/>
              <a:t>Графік роботи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1656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err="1" smtClean="0"/>
              <a:t>Відповідно</a:t>
            </a:r>
            <a:r>
              <a:rPr lang="ru-RU" sz="2400" b="1" dirty="0" smtClean="0"/>
              <a:t> до </a:t>
            </a:r>
            <a:r>
              <a:rPr lang="ru-RU" sz="2400" b="1" dirty="0"/>
              <a:t> </a:t>
            </a:r>
            <a:r>
              <a:rPr lang="ru-RU" sz="2400" b="1" dirty="0" err="1" smtClean="0"/>
              <a:t>статті</a:t>
            </a:r>
            <a:r>
              <a:rPr lang="ru-RU" sz="2400" b="1" dirty="0" smtClean="0"/>
              <a:t> </a:t>
            </a:r>
            <a:r>
              <a:rPr lang="ru-RU" sz="2400" b="1" dirty="0"/>
              <a:t>25 Закону </a:t>
            </a:r>
            <a:r>
              <a:rPr lang="ru-RU" sz="2400" b="1" dirty="0" err="1"/>
              <a:t>України</a:t>
            </a:r>
            <a:r>
              <a:rPr lang="ru-RU" sz="2400" b="1" dirty="0"/>
              <a:t> “Про </a:t>
            </a:r>
            <a:r>
              <a:rPr lang="ru-RU" sz="2400" b="1" dirty="0" err="1"/>
              <a:t>загальну</a:t>
            </a:r>
            <a:r>
              <a:rPr lang="ru-RU" sz="2400" b="1" dirty="0"/>
              <a:t> </a:t>
            </a:r>
            <a:r>
              <a:rPr lang="ru-RU" sz="2400" b="1" dirty="0" err="1"/>
              <a:t>середню</a:t>
            </a:r>
            <a:r>
              <a:rPr lang="ru-RU" sz="2400" b="1" dirty="0"/>
              <a:t> </a:t>
            </a:r>
            <a:r>
              <a:rPr lang="ru-RU" sz="2400" b="1" dirty="0" err="1"/>
              <a:t>освіту</a:t>
            </a:r>
            <a:r>
              <a:rPr lang="ru-RU" sz="2400" b="1" dirty="0" smtClean="0"/>
              <a:t>” </a:t>
            </a:r>
            <a:r>
              <a:rPr lang="ru-RU" sz="2400" b="1" dirty="0" err="1" smtClean="0"/>
              <a:t>педагогічне</a:t>
            </a:r>
            <a:r>
              <a:rPr lang="ru-RU" sz="2400" b="1" dirty="0" smtClean="0"/>
              <a:t> </a:t>
            </a:r>
            <a:r>
              <a:rPr lang="ru-RU" sz="2400" b="1" dirty="0" err="1"/>
              <a:t>навантаження</a:t>
            </a:r>
            <a:r>
              <a:rPr lang="ru-RU" sz="2400" b="1" dirty="0"/>
              <a:t> </a:t>
            </a:r>
            <a:r>
              <a:rPr lang="ru-RU" sz="2400" b="1" dirty="0" err="1"/>
              <a:t>асистента</a:t>
            </a:r>
            <a:r>
              <a:rPr lang="ru-RU" sz="2400" b="1" dirty="0"/>
              <a:t> </a:t>
            </a:r>
            <a:r>
              <a:rPr lang="ru-RU" sz="2400" b="1" dirty="0" err="1"/>
              <a:t>вчителя</a:t>
            </a:r>
            <a:r>
              <a:rPr lang="ru-RU" sz="2400" b="1" dirty="0"/>
              <a:t> </a:t>
            </a:r>
            <a:r>
              <a:rPr lang="ru-RU" sz="2400" b="1" dirty="0" err="1"/>
              <a:t>інклюзивних</a:t>
            </a:r>
            <a:r>
              <a:rPr lang="ru-RU" sz="2400" b="1" dirty="0"/>
              <a:t> </a:t>
            </a:r>
            <a:r>
              <a:rPr lang="ru-RU" sz="2400" b="1" dirty="0" err="1"/>
              <a:t>класів</a:t>
            </a:r>
            <a:r>
              <a:rPr lang="ru-RU" sz="2400" b="1" dirty="0"/>
              <a:t> </a:t>
            </a:r>
            <a:r>
              <a:rPr lang="ru-RU" sz="2400" b="1" dirty="0" err="1"/>
              <a:t>закладів</a:t>
            </a:r>
            <a:r>
              <a:rPr lang="ru-RU" sz="2400" b="1" dirty="0"/>
              <a:t> </a:t>
            </a:r>
            <a:r>
              <a:rPr lang="ru-RU" sz="2400" b="1" dirty="0" err="1"/>
              <a:t>загальної</a:t>
            </a:r>
            <a:r>
              <a:rPr lang="ru-RU" sz="2400" b="1" dirty="0"/>
              <a:t> </a:t>
            </a:r>
            <a:r>
              <a:rPr lang="ru-RU" sz="2400" b="1" dirty="0" err="1"/>
              <a:t>середньої</a:t>
            </a:r>
            <a:r>
              <a:rPr lang="ru-RU" sz="2400" b="1" dirty="0"/>
              <a:t> </a:t>
            </a:r>
            <a:r>
              <a:rPr lang="ru-RU" sz="2400" b="1" dirty="0" err="1"/>
              <a:t>освіти</a:t>
            </a:r>
            <a:r>
              <a:rPr lang="ru-RU" sz="2400" b="1" dirty="0"/>
              <a:t> на </a:t>
            </a:r>
            <a:r>
              <a:rPr lang="ru-RU" sz="2400" b="1" dirty="0" err="1"/>
              <a:t>тарифну</a:t>
            </a:r>
            <a:r>
              <a:rPr lang="ru-RU" sz="2400" b="1" dirty="0"/>
              <a:t> ставку становить 25 годин на </a:t>
            </a:r>
            <a:r>
              <a:rPr lang="ru-RU" sz="2400" b="1" dirty="0" err="1" smtClean="0"/>
              <a:t>тиждень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pic>
        <p:nvPicPr>
          <p:cNvPr id="2050" name="Picture 2" descr="D:\організація інклюзії\Асистент\граф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44757"/>
            <a:ext cx="6929078" cy="42951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01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755953"/>
          </a:xfrm>
        </p:spPr>
        <p:txBody>
          <a:bodyPr>
            <a:normAutofit fontScale="90000"/>
          </a:bodyPr>
          <a:lstStyle/>
          <a:p>
            <a:r>
              <a:rPr lang="uk-UA" sz="4900" dirty="0" smtClean="0"/>
              <a:t>Розклад</a:t>
            </a:r>
            <a:r>
              <a:rPr lang="uk-UA" dirty="0" smtClean="0"/>
              <a:t> </a:t>
            </a:r>
            <a:r>
              <a:rPr lang="uk-UA" sz="4900" dirty="0" smtClean="0"/>
              <a:t>уроків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-21264" y="620688"/>
            <a:ext cx="9036496" cy="194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          </a:t>
            </a:r>
            <a:r>
              <a:rPr lang="ru-RU" sz="2300" dirty="0" err="1"/>
              <a:t>Асистент</a:t>
            </a:r>
            <a:r>
              <a:rPr lang="ru-RU" sz="2300" dirty="0"/>
              <a:t> учителя не </a:t>
            </a:r>
            <a:r>
              <a:rPr lang="ru-RU" sz="2300" dirty="0" err="1"/>
              <a:t>лише</a:t>
            </a:r>
            <a:r>
              <a:rPr lang="ru-RU" sz="2300" dirty="0"/>
              <a:t> </a:t>
            </a:r>
            <a:r>
              <a:rPr lang="ru-RU" sz="2300" dirty="0" err="1"/>
              <a:t>записує</a:t>
            </a:r>
            <a:r>
              <a:rPr lang="ru-RU" sz="2300" dirty="0"/>
              <a:t> </a:t>
            </a:r>
            <a:r>
              <a:rPr lang="ru-RU" sz="2300" dirty="0" err="1"/>
              <a:t>розклад</a:t>
            </a:r>
            <a:r>
              <a:rPr lang="ru-RU" sz="2300" dirty="0"/>
              <a:t> </a:t>
            </a:r>
            <a:r>
              <a:rPr lang="ru-RU" sz="2300" dirty="0" err="1"/>
              <a:t>уроків</a:t>
            </a:r>
            <a:r>
              <a:rPr lang="ru-RU" sz="2300" dirty="0"/>
              <a:t>, а й </a:t>
            </a:r>
            <a:r>
              <a:rPr lang="ru-RU" sz="2300" dirty="0" err="1"/>
              <a:t>планує</a:t>
            </a:r>
            <a:r>
              <a:rPr lang="ru-RU" sz="2300" dirty="0"/>
              <a:t> свою </a:t>
            </a:r>
            <a:r>
              <a:rPr lang="ru-RU" sz="2300" dirty="0" err="1"/>
              <a:t>присутність</a:t>
            </a:r>
            <a:r>
              <a:rPr lang="ru-RU" sz="2300" dirty="0"/>
              <a:t> на них, про </a:t>
            </a:r>
            <a:r>
              <a:rPr lang="ru-RU" sz="2300" dirty="0" err="1"/>
              <a:t>що</a:t>
            </a:r>
            <a:r>
              <a:rPr lang="ru-RU" sz="2300" dirty="0"/>
              <a:t> </a:t>
            </a:r>
            <a:r>
              <a:rPr lang="ru-RU" sz="2300" dirty="0" err="1"/>
              <a:t>робить</a:t>
            </a:r>
            <a:r>
              <a:rPr lang="ru-RU" sz="2300" dirty="0"/>
              <a:t> </a:t>
            </a:r>
            <a:r>
              <a:rPr lang="ru-RU" sz="2300" dirty="0" err="1"/>
              <a:t>відповідні</a:t>
            </a:r>
            <a:r>
              <a:rPr lang="ru-RU" sz="2300" dirty="0"/>
              <a:t> </a:t>
            </a:r>
            <a:r>
              <a:rPr lang="ru-RU" sz="2300" dirty="0" err="1"/>
              <a:t>позначки</a:t>
            </a:r>
            <a:r>
              <a:rPr lang="ru-RU" sz="2300" dirty="0"/>
              <a:t> у </a:t>
            </a:r>
            <a:r>
              <a:rPr lang="ru-RU" sz="2300" dirty="0" err="1"/>
              <a:t>розкладі</a:t>
            </a:r>
            <a:r>
              <a:rPr lang="ru-RU" sz="2300" dirty="0"/>
              <a:t>. </a:t>
            </a:r>
            <a:r>
              <a:rPr lang="ru-RU" sz="2300" dirty="0" err="1"/>
              <a:t>Якщо</a:t>
            </a:r>
            <a:r>
              <a:rPr lang="ru-RU" sz="2300" dirty="0"/>
              <a:t> урок </a:t>
            </a:r>
            <a:r>
              <a:rPr lang="ru-RU" sz="2300" dirty="0" err="1"/>
              <a:t>відбувається</a:t>
            </a:r>
            <a:r>
              <a:rPr lang="ru-RU" sz="2300" dirty="0"/>
              <a:t> за межами </a:t>
            </a:r>
            <a:r>
              <a:rPr lang="ru-RU" sz="2300" dirty="0" err="1"/>
              <a:t>школи</a:t>
            </a:r>
            <a:r>
              <a:rPr lang="ru-RU" sz="2300" dirty="0"/>
              <a:t> (у </a:t>
            </a:r>
            <a:r>
              <a:rPr lang="ru-RU" sz="2300" dirty="0" err="1"/>
              <a:t>поліклініці</a:t>
            </a:r>
            <a:r>
              <a:rPr lang="ru-RU" sz="2300" dirty="0"/>
              <a:t>, </a:t>
            </a:r>
            <a:r>
              <a:rPr lang="ru-RU" sz="2300" dirty="0" err="1"/>
              <a:t>навчально-реабілітаційному</a:t>
            </a:r>
            <a:r>
              <a:rPr lang="ru-RU" sz="2300" dirty="0"/>
              <a:t> </a:t>
            </a:r>
            <a:r>
              <a:rPr lang="ru-RU" sz="2300" dirty="0" err="1"/>
              <a:t>закладі</a:t>
            </a:r>
            <a:r>
              <a:rPr lang="ru-RU" sz="2300" dirty="0"/>
              <a:t>, </a:t>
            </a:r>
            <a:r>
              <a:rPr lang="ru-RU" sz="2300" dirty="0" err="1"/>
              <a:t>позашкільному</a:t>
            </a:r>
            <a:r>
              <a:rPr lang="ru-RU" sz="2300" dirty="0"/>
              <a:t> </a:t>
            </a:r>
            <a:r>
              <a:rPr lang="ru-RU" sz="2300" dirty="0" err="1"/>
              <a:t>закладі</a:t>
            </a:r>
            <a:r>
              <a:rPr lang="ru-RU" sz="2300" dirty="0"/>
              <a:t>), то </a:t>
            </a:r>
            <a:r>
              <a:rPr lang="ru-RU" sz="2300" dirty="0" err="1"/>
              <a:t>заповнюють</a:t>
            </a:r>
            <a:r>
              <a:rPr lang="ru-RU" sz="2300" dirty="0"/>
              <a:t> графу про </a:t>
            </a:r>
            <a:r>
              <a:rPr lang="ru-RU" sz="2300" dirty="0" err="1"/>
              <a:t>місце</a:t>
            </a:r>
            <a:r>
              <a:rPr lang="ru-RU" sz="2300" dirty="0"/>
              <a:t> </a:t>
            </a:r>
            <a:r>
              <a:rPr lang="ru-RU" sz="2300" dirty="0" err="1"/>
              <a:t>його</a:t>
            </a:r>
            <a:r>
              <a:rPr lang="ru-RU" sz="2300" dirty="0"/>
              <a:t> </a:t>
            </a:r>
            <a:r>
              <a:rPr lang="ru-RU" sz="2300" dirty="0" err="1"/>
              <a:t>проведення</a:t>
            </a:r>
            <a:r>
              <a:rPr lang="ru-RU" sz="2300" dirty="0"/>
              <a:t>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28239" y="4941168"/>
            <a:ext cx="8712968" cy="14254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300" dirty="0" smtClean="0">
                <a:solidFill>
                  <a:schemeClr val="tx1"/>
                </a:solidFill>
                <a:effectLst/>
              </a:rPr>
              <a:t>     </a:t>
            </a:r>
            <a:r>
              <a:rPr lang="ru-RU" sz="2300" dirty="0" err="1" smtClean="0">
                <a:solidFill>
                  <a:schemeClr val="tx1"/>
                </a:solidFill>
                <a:effectLst/>
              </a:rPr>
              <a:t>Оскільки</a:t>
            </a:r>
            <a:r>
              <a:rPr lang="ru-RU" sz="23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допомога</a:t>
            </a:r>
            <a:r>
              <a:rPr lang="ru-RU" sz="2300" dirty="0">
                <a:solidFill>
                  <a:schemeClr val="tx1"/>
                </a:solidFill>
                <a:effectLst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асистента</a:t>
            </a:r>
            <a:r>
              <a:rPr lang="ru-RU" sz="2300" dirty="0">
                <a:solidFill>
                  <a:schemeClr val="tx1"/>
                </a:solidFill>
                <a:effectLst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вчителя</a:t>
            </a:r>
            <a:r>
              <a:rPr lang="ru-RU" sz="2300" dirty="0">
                <a:solidFill>
                  <a:schemeClr val="tx1"/>
                </a:solidFill>
                <a:effectLst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може</a:t>
            </a:r>
            <a:r>
              <a:rPr lang="ru-RU" sz="2300" dirty="0">
                <a:solidFill>
                  <a:schemeClr val="tx1"/>
                </a:solidFill>
                <a:effectLst/>
              </a:rPr>
              <a:t> бути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необхідна</a:t>
            </a:r>
            <a:r>
              <a:rPr lang="ru-RU" sz="2300" dirty="0">
                <a:solidFill>
                  <a:schemeClr val="tx1"/>
                </a:solidFill>
                <a:effectLst/>
              </a:rPr>
              <a:t> не на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всіх</a:t>
            </a:r>
            <a:r>
              <a:rPr lang="ru-RU" sz="2300" dirty="0">
                <a:solidFill>
                  <a:schemeClr val="tx1"/>
                </a:solidFill>
                <a:effectLst/>
              </a:rPr>
              <a:t> уроках, у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зведеній</a:t>
            </a:r>
            <a:r>
              <a:rPr lang="ru-RU" sz="2300" dirty="0">
                <a:solidFill>
                  <a:schemeClr val="tx1"/>
                </a:solidFill>
                <a:effectLst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таблиці</a:t>
            </a:r>
            <a:r>
              <a:rPr lang="ru-RU" sz="2300" dirty="0">
                <a:solidFill>
                  <a:schemeClr val="tx1"/>
                </a:solidFill>
                <a:effectLst/>
              </a:rPr>
              <a:t> (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розкладу</a:t>
            </a:r>
            <a:r>
              <a:rPr lang="ru-RU" sz="2300" dirty="0">
                <a:solidFill>
                  <a:schemeClr val="tx1"/>
                </a:solidFill>
                <a:effectLst/>
              </a:rPr>
              <a:t> та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видів</a:t>
            </a:r>
            <a:r>
              <a:rPr lang="ru-RU" sz="2300" dirty="0">
                <a:solidFill>
                  <a:schemeClr val="tx1"/>
                </a:solidFill>
                <a:effectLst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діяльності</a:t>
            </a:r>
            <a:r>
              <a:rPr lang="ru-RU" sz="2300" dirty="0">
                <a:solidFill>
                  <a:schemeClr val="tx1"/>
                </a:solidFill>
                <a:effectLst/>
              </a:rPr>
              <a:t>)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можна</a:t>
            </a:r>
            <a:r>
              <a:rPr lang="ru-RU" sz="2300" dirty="0">
                <a:solidFill>
                  <a:schemeClr val="tx1"/>
                </a:solidFill>
                <a:effectLst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відзначати</a:t>
            </a:r>
            <a:r>
              <a:rPr lang="ru-RU" sz="2300" dirty="0">
                <a:solidFill>
                  <a:schemeClr val="tx1"/>
                </a:solidFill>
                <a:effectLst/>
              </a:rPr>
              <a:t>, на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яких</a:t>
            </a:r>
            <a:r>
              <a:rPr lang="ru-RU" sz="2300" dirty="0">
                <a:solidFill>
                  <a:schemeClr val="tx1"/>
                </a:solidFill>
                <a:effectLst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саме</a:t>
            </a:r>
            <a:r>
              <a:rPr lang="ru-RU" sz="2300" dirty="0">
                <a:solidFill>
                  <a:schemeClr val="tx1"/>
                </a:solidFill>
                <a:effectLst/>
              </a:rPr>
              <a:t> уроках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асистент</a:t>
            </a:r>
            <a:r>
              <a:rPr lang="ru-RU" sz="2300" dirty="0">
                <a:solidFill>
                  <a:schemeClr val="tx1"/>
                </a:solidFill>
                <a:effectLst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вчителя</a:t>
            </a:r>
            <a:r>
              <a:rPr lang="ru-RU" sz="2300" dirty="0">
                <a:solidFill>
                  <a:schemeClr val="tx1"/>
                </a:solidFill>
                <a:effectLst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має</a:t>
            </a:r>
            <a:r>
              <a:rPr lang="ru-RU" sz="2300" dirty="0">
                <a:solidFill>
                  <a:schemeClr val="tx1"/>
                </a:solidFill>
                <a:effectLst/>
              </a:rPr>
              <a:t> активно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працювати</a:t>
            </a:r>
            <a:r>
              <a:rPr lang="ru-RU" sz="2300" dirty="0">
                <a:solidFill>
                  <a:schemeClr val="tx1"/>
                </a:solidFill>
                <a:effectLst/>
              </a:rPr>
              <a:t> в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класі</a:t>
            </a:r>
            <a:r>
              <a:rPr lang="ru-RU" sz="2300" dirty="0">
                <a:solidFill>
                  <a:schemeClr val="tx1"/>
                </a:solidFill>
                <a:effectLst/>
              </a:rPr>
              <a:t>, а на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яких</a:t>
            </a:r>
            <a:r>
              <a:rPr lang="ru-RU" sz="2300" dirty="0">
                <a:solidFill>
                  <a:schemeClr val="tx1"/>
                </a:solidFill>
                <a:effectLst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може</a:t>
            </a:r>
            <a:r>
              <a:rPr lang="ru-RU" sz="2300" dirty="0">
                <a:solidFill>
                  <a:schemeClr val="tx1"/>
                </a:solidFill>
                <a:effectLst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займатись</a:t>
            </a:r>
            <a:r>
              <a:rPr lang="ru-RU" sz="2300" dirty="0">
                <a:solidFill>
                  <a:schemeClr val="tx1"/>
                </a:solidFill>
                <a:effectLst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адаптацією</a:t>
            </a:r>
            <a:r>
              <a:rPr lang="ru-RU" sz="2300" dirty="0">
                <a:solidFill>
                  <a:schemeClr val="tx1"/>
                </a:solidFill>
                <a:effectLst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матеріалів</a:t>
            </a:r>
            <a:r>
              <a:rPr lang="ru-RU" sz="2300" dirty="0">
                <a:solidFill>
                  <a:schemeClr val="tx1"/>
                </a:solidFill>
                <a:effectLst/>
              </a:rPr>
              <a:t> та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заповненням</a:t>
            </a:r>
            <a:r>
              <a:rPr lang="ru-RU" sz="2300" dirty="0">
                <a:solidFill>
                  <a:schemeClr val="tx1"/>
                </a:solidFill>
                <a:effectLst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необхідних</a:t>
            </a:r>
            <a:r>
              <a:rPr lang="ru-RU" sz="2300" dirty="0">
                <a:solidFill>
                  <a:schemeClr val="tx1"/>
                </a:solidFill>
                <a:effectLst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</a:rPr>
              <a:t>документів</a:t>
            </a:r>
            <a:r>
              <a:rPr lang="ru-RU" sz="2300" dirty="0">
                <a:solidFill>
                  <a:schemeClr val="tx1"/>
                </a:solidFill>
                <a:effectLst/>
              </a:rPr>
              <a:t>.</a:t>
            </a:r>
            <a:endParaRPr lang="ru-RU" sz="2300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s://nus.org.ua/wp-content/uploads/2019/03/01-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371" y="2564904"/>
            <a:ext cx="6474705" cy="220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01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9512" y="260648"/>
            <a:ext cx="8712968" cy="755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z="4900" dirty="0" smtClean="0"/>
              <a:t>Список учнів з ООП</a:t>
            </a:r>
            <a:endParaRPr lang="ru-RU" dirty="0"/>
          </a:p>
        </p:txBody>
      </p:sp>
      <p:sp>
        <p:nvSpPr>
          <p:cNvPr id="7" name="Объект 5"/>
          <p:cNvSpPr txBox="1">
            <a:spLocks/>
          </p:cNvSpPr>
          <p:nvPr/>
        </p:nvSpPr>
        <p:spPr>
          <a:xfrm>
            <a:off x="323528" y="991571"/>
            <a:ext cx="8712968" cy="23742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До </a:t>
            </a:r>
            <a:r>
              <a:rPr lang="ru-RU" sz="2400" dirty="0"/>
              <a:t>списку </a:t>
            </a:r>
            <a:r>
              <a:rPr lang="ru-RU" sz="2400" dirty="0" err="1"/>
              <a:t>включають</a:t>
            </a:r>
            <a:r>
              <a:rPr lang="ru-RU" sz="2400" dirty="0"/>
              <a:t> </a:t>
            </a:r>
            <a:r>
              <a:rPr lang="ru-RU" sz="2400" dirty="0" err="1"/>
              <a:t>учнів</a:t>
            </a:r>
            <a:r>
              <a:rPr lang="ru-RU" sz="2400" dirty="0"/>
              <a:t>, </a:t>
            </a:r>
            <a:r>
              <a:rPr lang="ru-RU" sz="2400" dirty="0" err="1"/>
              <a:t>соціально-педагогічний</a:t>
            </a:r>
            <a:r>
              <a:rPr lang="ru-RU" sz="2400" dirty="0"/>
              <a:t> </a:t>
            </a:r>
            <a:r>
              <a:rPr lang="ru-RU" sz="2400" dirty="0" err="1"/>
              <a:t>супровід</a:t>
            </a:r>
            <a:r>
              <a:rPr lang="ru-RU" sz="2400" dirty="0"/>
              <a:t>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здійснює</a:t>
            </a:r>
            <a:r>
              <a:rPr lang="ru-RU" sz="2400" dirty="0"/>
              <a:t> </a:t>
            </a:r>
            <a:r>
              <a:rPr lang="ru-RU" sz="2400" dirty="0" err="1"/>
              <a:t>асистент</a:t>
            </a:r>
            <a:r>
              <a:rPr lang="ru-RU" sz="2400" dirty="0"/>
              <a:t> учителя. У списку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доречно</a:t>
            </a:r>
            <a:r>
              <a:rPr lang="ru-RU" sz="2400" dirty="0"/>
              <a:t> </a:t>
            </a:r>
            <a:r>
              <a:rPr lang="ru-RU" sz="2400" dirty="0" err="1"/>
              <a:t>вказувати</a:t>
            </a:r>
            <a:r>
              <a:rPr lang="ru-RU" sz="2400" dirty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відомості</a:t>
            </a:r>
            <a:r>
              <a:rPr lang="ru-RU" sz="2400" dirty="0"/>
              <a:t>, як:</a:t>
            </a:r>
          </a:p>
          <a:p>
            <a:pPr lvl="0"/>
            <a:r>
              <a:rPr lang="ru-RU" sz="2400" dirty="0"/>
              <a:t>психолого-</a:t>
            </a:r>
            <a:r>
              <a:rPr lang="ru-RU" sz="2400" dirty="0" err="1"/>
              <a:t>педагогічний</a:t>
            </a:r>
            <a:r>
              <a:rPr lang="ru-RU" sz="2400" dirty="0"/>
              <a:t> </a:t>
            </a:r>
            <a:r>
              <a:rPr lang="ru-RU" sz="2400" dirty="0" err="1"/>
              <a:t>висновок</a:t>
            </a:r>
            <a:r>
              <a:rPr lang="ru-RU" sz="2400" dirty="0"/>
              <a:t>;</a:t>
            </a:r>
          </a:p>
          <a:p>
            <a:pPr lvl="0"/>
            <a:r>
              <a:rPr lang="ru-RU" sz="2400" dirty="0"/>
              <a:t>рекомендована </a:t>
            </a:r>
            <a:r>
              <a:rPr lang="ru-RU" sz="2400" dirty="0" err="1"/>
              <a:t>навчальна</a:t>
            </a:r>
            <a:r>
              <a:rPr lang="ru-RU" sz="2400" dirty="0"/>
              <a:t> </a:t>
            </a:r>
            <a:r>
              <a:rPr lang="ru-RU" sz="2400" dirty="0" err="1"/>
              <a:t>програма</a:t>
            </a:r>
            <a:r>
              <a:rPr lang="ru-RU" sz="2400" dirty="0"/>
              <a:t>;</a:t>
            </a:r>
          </a:p>
          <a:p>
            <a:pPr lvl="0"/>
            <a:r>
              <a:rPr lang="ru-RU" sz="2400" dirty="0"/>
              <a:t>вид </a:t>
            </a:r>
            <a:r>
              <a:rPr lang="ru-RU" sz="2400" dirty="0" err="1"/>
              <a:t>корекційних</a:t>
            </a:r>
            <a:r>
              <a:rPr lang="ru-RU" sz="2400" dirty="0"/>
              <a:t> занять, </a:t>
            </a:r>
            <a:r>
              <a:rPr lang="ru-RU" sz="2400" dirty="0" err="1"/>
              <a:t>кількість</a:t>
            </a:r>
            <a:r>
              <a:rPr lang="ru-RU" sz="2400" dirty="0"/>
              <a:t> годин, </a:t>
            </a:r>
            <a:r>
              <a:rPr lang="ru-RU" sz="2400" dirty="0" err="1"/>
              <a:t>хто</a:t>
            </a:r>
            <a:r>
              <a:rPr lang="ru-RU" sz="2400" dirty="0"/>
              <a:t> проводить.</a:t>
            </a:r>
          </a:p>
        </p:txBody>
      </p:sp>
      <p:pic>
        <p:nvPicPr>
          <p:cNvPr id="5121" name="Picture 1" descr="D:\організація інклюзії\Асистент\список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17032"/>
            <a:ext cx="8840891" cy="23286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49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Щоденний план роботи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908720"/>
            <a:ext cx="8964488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    </a:t>
            </a:r>
            <a:r>
              <a:rPr lang="ru-RU" sz="1800" b="1" dirty="0" smtClean="0">
                <a:solidFill>
                  <a:schemeClr val="tx1"/>
                </a:solidFill>
              </a:rPr>
              <a:t>У </a:t>
            </a:r>
            <a:r>
              <a:rPr lang="ru-RU" sz="1800" b="1" dirty="0" err="1">
                <a:solidFill>
                  <a:schemeClr val="tx1"/>
                </a:solidFill>
              </a:rPr>
              <a:t>щоденному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err="1">
                <a:solidFill>
                  <a:schemeClr val="tx1"/>
                </a:solidFill>
              </a:rPr>
              <a:t>плані</a:t>
            </a:r>
            <a:r>
              <a:rPr lang="ru-RU" sz="1800" b="1" dirty="0">
                <a:solidFill>
                  <a:schemeClr val="tx1"/>
                </a:solidFill>
              </a:rPr>
              <a:t> роботи </a:t>
            </a:r>
            <a:r>
              <a:rPr lang="ru-RU" sz="1800" b="1" dirty="0" err="1">
                <a:solidFill>
                  <a:schemeClr val="tx1"/>
                </a:solidFill>
              </a:rPr>
              <a:t>асистент</a:t>
            </a:r>
            <a:r>
              <a:rPr lang="ru-RU" sz="1800" b="1" dirty="0">
                <a:solidFill>
                  <a:schemeClr val="tx1"/>
                </a:solidFill>
              </a:rPr>
              <a:t> учителя </a:t>
            </a:r>
            <a:r>
              <a:rPr lang="ru-RU" sz="1800" b="1" dirty="0" err="1">
                <a:solidFill>
                  <a:schemeClr val="tx1"/>
                </a:solidFill>
              </a:rPr>
              <a:t>зазначає</a:t>
            </a:r>
            <a:r>
              <a:rPr lang="ru-RU" sz="1800" b="1" dirty="0">
                <a:solidFill>
                  <a:schemeClr val="tx1"/>
                </a:solidFill>
              </a:rPr>
              <a:t> дату й </a:t>
            </a:r>
            <a:r>
              <a:rPr lang="ru-RU" sz="1800" b="1" dirty="0" err="1">
                <a:solidFill>
                  <a:schemeClr val="tx1"/>
                </a:solidFill>
              </a:rPr>
              <a:t>клас</a:t>
            </a:r>
            <a:r>
              <a:rPr lang="ru-RU" sz="1800" b="1" dirty="0">
                <a:solidFill>
                  <a:schemeClr val="tx1"/>
                </a:solidFill>
              </a:rPr>
              <a:t>, </a:t>
            </a:r>
            <a:r>
              <a:rPr lang="ru-RU" sz="1800" b="1" dirty="0" err="1">
                <a:solidFill>
                  <a:schemeClr val="tx1"/>
                </a:solidFill>
              </a:rPr>
              <a:t>прізвище</a:t>
            </a:r>
            <a:r>
              <a:rPr lang="ru-RU" sz="1800" b="1" dirty="0">
                <a:solidFill>
                  <a:schemeClr val="tx1"/>
                </a:solidFill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</a:rPr>
              <a:t>ім’я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err="1">
                <a:solidFill>
                  <a:schemeClr val="tx1"/>
                </a:solidFill>
              </a:rPr>
              <a:t>учня</a:t>
            </a:r>
            <a:r>
              <a:rPr lang="ru-RU" sz="1800" b="1" dirty="0">
                <a:solidFill>
                  <a:schemeClr val="tx1"/>
                </a:solidFill>
              </a:rPr>
              <a:t> з </a:t>
            </a:r>
            <a:r>
              <a:rPr lang="ru-RU" sz="1800" b="1" dirty="0" err="1">
                <a:solidFill>
                  <a:schemeClr val="tx1"/>
                </a:solidFill>
              </a:rPr>
              <a:t>особливими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err="1">
                <a:solidFill>
                  <a:schemeClr val="tx1"/>
                </a:solidFill>
              </a:rPr>
              <a:t>освітніми</a:t>
            </a:r>
            <a:r>
              <a:rPr lang="ru-RU" sz="1800" b="1" dirty="0">
                <a:solidFill>
                  <a:schemeClr val="tx1"/>
                </a:solidFill>
              </a:rPr>
              <a:t> потребами</a:t>
            </a:r>
            <a:r>
              <a:rPr lang="ru-RU" sz="18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   </a:t>
            </a:r>
            <a:r>
              <a:rPr lang="ru-RU" sz="1800" b="1" dirty="0" err="1" smtClean="0">
                <a:solidFill>
                  <a:schemeClr val="tx1"/>
                </a:solidFill>
              </a:rPr>
              <a:t>Окрім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>
                <a:solidFill>
                  <a:schemeClr val="tx1"/>
                </a:solidFill>
              </a:rPr>
              <a:t>того, у </a:t>
            </a:r>
            <a:r>
              <a:rPr lang="ru-RU" sz="1800" b="1" dirty="0" err="1">
                <a:solidFill>
                  <a:schemeClr val="tx1"/>
                </a:solidFill>
              </a:rPr>
              <a:t>щоденному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err="1">
                <a:solidFill>
                  <a:schemeClr val="tx1"/>
                </a:solidFill>
              </a:rPr>
              <a:t>плані</a:t>
            </a:r>
            <a:r>
              <a:rPr lang="ru-RU" sz="1800" b="1" dirty="0">
                <a:solidFill>
                  <a:schemeClr val="tx1"/>
                </a:solidFill>
              </a:rPr>
              <a:t> роботи </a:t>
            </a:r>
            <a:r>
              <a:rPr lang="ru-RU" sz="1800" b="1" dirty="0" err="1">
                <a:solidFill>
                  <a:schemeClr val="tx1"/>
                </a:solidFill>
              </a:rPr>
              <a:t>можна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err="1">
                <a:solidFill>
                  <a:schemeClr val="tx1"/>
                </a:solidFill>
              </a:rPr>
              <a:t>передбачити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err="1">
                <a:solidFill>
                  <a:schemeClr val="tx1"/>
                </a:solidFill>
              </a:rPr>
              <a:t>такі</a:t>
            </a:r>
            <a:r>
              <a:rPr lang="ru-RU" sz="1800" b="1" dirty="0">
                <a:solidFill>
                  <a:schemeClr val="tx1"/>
                </a:solidFill>
              </a:rPr>
              <a:t> графи:</a:t>
            </a:r>
          </a:p>
          <a:p>
            <a:pPr lvl="0"/>
            <a:r>
              <a:rPr lang="ru-RU" sz="1800" b="1" dirty="0" err="1">
                <a:solidFill>
                  <a:schemeClr val="tx1"/>
                </a:solidFill>
              </a:rPr>
              <a:t>індивідуальний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err="1">
                <a:solidFill>
                  <a:schemeClr val="tx1"/>
                </a:solidFill>
              </a:rPr>
              <a:t>супровід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err="1">
                <a:solidFill>
                  <a:schemeClr val="tx1"/>
                </a:solidFill>
              </a:rPr>
              <a:t>дитини</a:t>
            </a:r>
            <a:r>
              <a:rPr lang="ru-RU" sz="1800" b="1" dirty="0" smtClean="0">
                <a:solidFill>
                  <a:schemeClr val="tx1"/>
                </a:solidFill>
              </a:rPr>
              <a:t>;    </a:t>
            </a:r>
            <a:r>
              <a:rPr lang="ru-RU" sz="1800" b="1" dirty="0" err="1" smtClean="0">
                <a:solidFill>
                  <a:schemeClr val="tx1"/>
                </a:solidFill>
              </a:rPr>
              <a:t>відвідування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err="1">
                <a:solidFill>
                  <a:schemeClr val="tx1"/>
                </a:solidFill>
              </a:rPr>
              <a:t>уроків</a:t>
            </a:r>
            <a:r>
              <a:rPr lang="ru-RU" sz="1800" b="1" dirty="0">
                <a:solidFill>
                  <a:schemeClr val="tx1"/>
                </a:solidFill>
              </a:rPr>
              <a:t> у </a:t>
            </a:r>
            <a:r>
              <a:rPr lang="ru-RU" sz="1800" b="1" dirty="0" err="1">
                <a:solidFill>
                  <a:schemeClr val="tx1"/>
                </a:solidFill>
              </a:rPr>
              <a:t>класі</a:t>
            </a:r>
            <a:r>
              <a:rPr lang="ru-RU" sz="1800" b="1" dirty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ru-RU" sz="1800" b="1" dirty="0" err="1">
                <a:solidFill>
                  <a:schemeClr val="tx1"/>
                </a:solidFill>
              </a:rPr>
              <a:t>адаптація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err="1">
                <a:solidFill>
                  <a:schemeClr val="tx1"/>
                </a:solidFill>
              </a:rPr>
              <a:t>навчальних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err="1">
                <a:solidFill>
                  <a:schemeClr val="tx1"/>
                </a:solidFill>
              </a:rPr>
              <a:t>матеріалів</a:t>
            </a:r>
            <a:r>
              <a:rPr lang="ru-RU" sz="1800" b="1" dirty="0" smtClean="0">
                <a:solidFill>
                  <a:schemeClr val="tx1"/>
                </a:solidFill>
              </a:rPr>
              <a:t>;   робота </a:t>
            </a:r>
            <a:r>
              <a:rPr lang="ru-RU" sz="1800" b="1" dirty="0">
                <a:solidFill>
                  <a:schemeClr val="tx1"/>
                </a:solidFill>
              </a:rPr>
              <a:t>з батьками та педагогами;</a:t>
            </a:r>
          </a:p>
          <a:p>
            <a:pPr lvl="0"/>
            <a:r>
              <a:rPr lang="ru-RU" sz="1800" b="1" dirty="0" err="1">
                <a:solidFill>
                  <a:schemeClr val="tx1"/>
                </a:solidFill>
              </a:rPr>
              <a:t>корекційно-виховна</a:t>
            </a:r>
            <a:r>
              <a:rPr lang="ru-RU" sz="1800" b="1" dirty="0">
                <a:solidFill>
                  <a:schemeClr val="tx1"/>
                </a:solidFill>
              </a:rPr>
              <a:t> робота.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    </a:t>
            </a:r>
            <a:r>
              <a:rPr lang="ru-RU" sz="1800" b="1" dirty="0" err="1" smtClean="0">
                <a:solidFill>
                  <a:schemeClr val="tx1"/>
                </a:solidFill>
              </a:rPr>
              <a:t>Варто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err="1">
                <a:solidFill>
                  <a:schemeClr val="tx1"/>
                </a:solidFill>
              </a:rPr>
              <a:t>відводити</a:t>
            </a:r>
            <a:r>
              <a:rPr lang="ru-RU" sz="1800" b="1" dirty="0">
                <a:solidFill>
                  <a:schemeClr val="tx1"/>
                </a:solidFill>
              </a:rPr>
              <a:t> у </a:t>
            </a:r>
            <a:r>
              <a:rPr lang="ru-RU" sz="1800" b="1" dirty="0" err="1">
                <a:solidFill>
                  <a:schemeClr val="tx1"/>
                </a:solidFill>
              </a:rPr>
              <a:t>щоденному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err="1">
                <a:solidFill>
                  <a:schemeClr val="tx1"/>
                </a:solidFill>
              </a:rPr>
              <a:t>плані</a:t>
            </a:r>
            <a:r>
              <a:rPr lang="ru-RU" sz="1800" b="1" dirty="0">
                <a:solidFill>
                  <a:schemeClr val="tx1"/>
                </a:solidFill>
              </a:rPr>
              <a:t> роботи й графу для </a:t>
            </a:r>
            <a:r>
              <a:rPr lang="ru-RU" sz="1800" b="1" dirty="0" err="1">
                <a:solidFill>
                  <a:schemeClr val="tx1"/>
                </a:solidFill>
              </a:rPr>
              <a:t>приміток</a:t>
            </a:r>
            <a:r>
              <a:rPr lang="ru-RU" sz="1800" b="1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4099" name="Picture 3" descr="D:\організація інклюзії\Асистент\пла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84984"/>
            <a:ext cx="7440613" cy="34480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49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Журнал обліку робочого часу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     В </a:t>
            </a:r>
            <a:r>
              <a:rPr lang="ru-RU" sz="2400" dirty="0" err="1"/>
              <a:t>разі</a:t>
            </a:r>
            <a:r>
              <a:rPr lang="ru-RU" sz="2400" dirty="0"/>
              <a:t> </a:t>
            </a:r>
            <a:r>
              <a:rPr lang="ru-RU" sz="2400" dirty="0" err="1"/>
              <a:t>відсутності</a:t>
            </a:r>
            <a:r>
              <a:rPr lang="ru-RU" sz="2400" dirty="0"/>
              <a:t> </a:t>
            </a:r>
            <a:r>
              <a:rPr lang="ru-RU" sz="2400" dirty="0" err="1"/>
              <a:t>дитини</a:t>
            </a:r>
            <a:r>
              <a:rPr lang="ru-RU" sz="2400" dirty="0"/>
              <a:t> з ООП у </a:t>
            </a:r>
            <a:r>
              <a:rPr lang="ru-RU" sz="2400" dirty="0" err="1"/>
              <a:t>закладі</a:t>
            </a:r>
            <a:r>
              <a:rPr lang="ru-RU" sz="2400" dirty="0"/>
              <a:t> </a:t>
            </a:r>
            <a:r>
              <a:rPr lang="ru-RU" sz="2400" dirty="0" err="1"/>
              <a:t>освіти</a:t>
            </a:r>
            <a:r>
              <a:rPr lang="ru-RU" sz="2400" dirty="0"/>
              <a:t> з </a:t>
            </a:r>
            <a:r>
              <a:rPr lang="ru-RU" sz="2400" dirty="0" err="1"/>
              <a:t>поважних</a:t>
            </a:r>
            <a:r>
              <a:rPr lang="ru-RU" sz="2400" dirty="0"/>
              <a:t> причин, </a:t>
            </a:r>
            <a:r>
              <a:rPr lang="ru-RU" sz="2400" dirty="0" err="1"/>
              <a:t>асистент</a:t>
            </a:r>
            <a:r>
              <a:rPr lang="ru-RU" sz="2400" dirty="0"/>
              <a:t> учителя </a:t>
            </a:r>
            <a:r>
              <a:rPr lang="ru-RU" sz="2400" dirty="0" err="1"/>
              <a:t>заповнює</a:t>
            </a:r>
            <a:r>
              <a:rPr lang="ru-RU" sz="2400" dirty="0"/>
              <a:t> журнал </a:t>
            </a:r>
            <a:r>
              <a:rPr lang="ru-RU" sz="2400" dirty="0" err="1"/>
              <a:t>обліку</a:t>
            </a:r>
            <a:r>
              <a:rPr lang="ru-RU" sz="2400" dirty="0"/>
              <a:t> </a:t>
            </a:r>
            <a:r>
              <a:rPr lang="ru-RU" sz="2400" dirty="0" err="1"/>
              <a:t>робочого</a:t>
            </a:r>
            <a:r>
              <a:rPr lang="ru-RU" sz="2400" dirty="0"/>
              <a:t> часу. </a:t>
            </a:r>
            <a:r>
              <a:rPr lang="ru-RU" sz="2400" dirty="0" err="1"/>
              <a:t>Сюди</a:t>
            </a:r>
            <a:r>
              <a:rPr lang="ru-RU" sz="2400" dirty="0"/>
              <a:t> входить дата та </a:t>
            </a:r>
            <a:r>
              <a:rPr lang="ru-RU" sz="2400" dirty="0" err="1"/>
              <a:t>кількість</a:t>
            </a:r>
            <a:r>
              <a:rPr lang="ru-RU" sz="2400" dirty="0"/>
              <a:t> годин, </a:t>
            </a:r>
            <a:r>
              <a:rPr lang="ru-RU" sz="2400" dirty="0" err="1"/>
              <a:t>витрачених</a:t>
            </a:r>
            <a:r>
              <a:rPr lang="ru-RU" sz="2400" dirty="0"/>
              <a:t> на </a:t>
            </a:r>
            <a:r>
              <a:rPr lang="ru-RU" sz="2400" dirty="0" err="1"/>
              <a:t>певний</a:t>
            </a:r>
            <a:r>
              <a:rPr lang="ru-RU" sz="2400" dirty="0"/>
              <a:t> вид </a:t>
            </a:r>
            <a:r>
              <a:rPr lang="ru-RU" sz="2400" dirty="0" err="1"/>
              <a:t>освітньої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.</a:t>
            </a:r>
          </a:p>
        </p:txBody>
      </p:sp>
      <p:pic>
        <p:nvPicPr>
          <p:cNvPr id="9218" name="Picture 2" descr="D:\організація інклюзії\Асистент\роб час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49171"/>
            <a:ext cx="7793037" cy="28384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01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171400"/>
            <a:ext cx="8712968" cy="1185223"/>
          </a:xfrm>
        </p:spPr>
        <p:txBody>
          <a:bodyPr/>
          <a:lstStyle/>
          <a:p>
            <a:r>
              <a:rPr lang="uk-UA" dirty="0" smtClean="0"/>
              <a:t>Індивідуальна програма розвитку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640960" cy="496855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Створюється</a:t>
            </a:r>
            <a:r>
              <a:rPr lang="ru-RU" dirty="0"/>
              <a:t> для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з ООП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інклюзивно</a:t>
            </a:r>
            <a:r>
              <a:rPr lang="ru-RU" dirty="0"/>
              <a:t>-ресурсного центру та </a:t>
            </a:r>
            <a:r>
              <a:rPr lang="ru-RU" dirty="0" err="1"/>
              <a:t>закріплює</a:t>
            </a:r>
            <a:r>
              <a:rPr lang="ru-RU" dirty="0"/>
              <a:t> </a:t>
            </a:r>
            <a:r>
              <a:rPr lang="ru-RU" dirty="0" err="1"/>
              <a:t>перелік</a:t>
            </a:r>
            <a:r>
              <a:rPr lang="ru-RU" dirty="0"/>
              <a:t> психолого-</a:t>
            </a:r>
            <a:r>
              <a:rPr lang="ru-RU" dirty="0" err="1"/>
              <a:t>педагогічних</a:t>
            </a:r>
            <a:r>
              <a:rPr lang="ru-RU" dirty="0"/>
              <a:t> і </a:t>
            </a:r>
            <a:r>
              <a:rPr lang="ru-RU" dirty="0" err="1"/>
              <a:t>корекційно-розвивальних</a:t>
            </a:r>
            <a:r>
              <a:rPr lang="ru-RU" dirty="0"/>
              <a:t> занять. По </a:t>
            </a:r>
            <a:r>
              <a:rPr lang="ru-RU" dirty="0" err="1"/>
              <a:t>суті</a:t>
            </a:r>
            <a:r>
              <a:rPr lang="ru-RU" dirty="0"/>
              <a:t> документ є «контрактом» на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педагогічним</a:t>
            </a:r>
            <a:r>
              <a:rPr lang="ru-RU" dirty="0"/>
              <a:t> </a:t>
            </a:r>
            <a:r>
              <a:rPr lang="ru-RU" dirty="0" err="1"/>
              <a:t>колективом</a:t>
            </a:r>
            <a:r>
              <a:rPr lang="ru-RU" dirty="0"/>
              <a:t> і батьками </a:t>
            </a:r>
            <a:r>
              <a:rPr lang="ru-RU" dirty="0" err="1"/>
              <a:t>дитини</a:t>
            </a:r>
            <a:r>
              <a:rPr lang="ru-RU" dirty="0"/>
              <a:t> з </a:t>
            </a:r>
            <a:r>
              <a:rPr lang="ru-RU" dirty="0" err="1"/>
              <a:t>особливими</a:t>
            </a:r>
            <a:r>
              <a:rPr lang="ru-RU" dirty="0"/>
              <a:t> </a:t>
            </a:r>
            <a:r>
              <a:rPr lang="ru-RU" dirty="0" err="1"/>
              <a:t>освітніми</a:t>
            </a:r>
            <a:r>
              <a:rPr lang="ru-RU" dirty="0"/>
              <a:t> потребами.</a:t>
            </a:r>
          </a:p>
          <a:p>
            <a:r>
              <a:rPr lang="ru-RU" dirty="0"/>
              <a:t>ІПР </a:t>
            </a:r>
            <a:r>
              <a:rPr lang="ru-RU" dirty="0" err="1"/>
              <a:t>розробляється</a:t>
            </a:r>
            <a:r>
              <a:rPr lang="ru-RU" dirty="0"/>
              <a:t> на 1 </a:t>
            </a:r>
            <a:r>
              <a:rPr lang="ru-RU" dirty="0" err="1"/>
              <a:t>рік</a:t>
            </a:r>
            <a:r>
              <a:rPr lang="ru-RU" dirty="0"/>
              <a:t> командою психолого-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супроводу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переглядати</a:t>
            </a:r>
            <a:r>
              <a:rPr lang="ru-RU" dirty="0"/>
              <a:t> </a:t>
            </a:r>
            <a:r>
              <a:rPr lang="ru-RU" dirty="0" err="1"/>
              <a:t>двічі</a:t>
            </a:r>
            <a:r>
              <a:rPr lang="ru-RU" dirty="0"/>
              <a:t> на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(за </a:t>
            </a:r>
            <a:r>
              <a:rPr lang="ru-RU" dirty="0" err="1"/>
              <a:t>нагальної</a:t>
            </a:r>
            <a:r>
              <a:rPr lang="ru-RU" dirty="0"/>
              <a:t> потреби) </a:t>
            </a:r>
            <a:r>
              <a:rPr lang="ru-RU" dirty="0" err="1"/>
              <a:t>частіше</a:t>
            </a:r>
            <a:r>
              <a:rPr lang="ru-RU" dirty="0"/>
              <a:t>. </a:t>
            </a:r>
            <a:r>
              <a:rPr lang="ru-RU" dirty="0" err="1"/>
              <a:t>Змінити</a:t>
            </a:r>
            <a:r>
              <a:rPr lang="ru-RU" dirty="0"/>
              <a:t> </a:t>
            </a:r>
            <a:r>
              <a:rPr lang="ru-RU" dirty="0" err="1"/>
              <a:t>програму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через </a:t>
            </a:r>
            <a:r>
              <a:rPr lang="ru-RU" dirty="0" err="1"/>
              <a:t>збори</a:t>
            </a:r>
            <a:r>
              <a:rPr lang="ru-RU" dirty="0"/>
              <a:t> </a:t>
            </a:r>
            <a:r>
              <a:rPr lang="ru-RU" dirty="0" err="1"/>
              <a:t>команди</a:t>
            </a:r>
            <a:r>
              <a:rPr lang="ru-RU" dirty="0"/>
              <a:t> психолого-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супроводу</a:t>
            </a:r>
            <a:r>
              <a:rPr lang="ru-RU" dirty="0"/>
              <a:t> (за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асистента</a:t>
            </a:r>
            <a:r>
              <a:rPr lang="ru-RU" dirty="0"/>
              <a:t> </a:t>
            </a:r>
            <a:r>
              <a:rPr lang="ru-RU" dirty="0" err="1"/>
              <a:t>учня</a:t>
            </a:r>
            <a:r>
              <a:rPr lang="ru-RU" dirty="0"/>
              <a:t>).</a:t>
            </a:r>
          </a:p>
          <a:p>
            <a:r>
              <a:rPr lang="ru-RU" dirty="0" err="1"/>
              <a:t>Наприкінці</a:t>
            </a:r>
            <a:r>
              <a:rPr lang="ru-RU" dirty="0"/>
              <a:t> року </a:t>
            </a:r>
            <a:r>
              <a:rPr lang="ru-RU" dirty="0" err="1"/>
              <a:t>асистент</a:t>
            </a:r>
            <a:r>
              <a:rPr lang="ru-RU" dirty="0"/>
              <a:t> і </a:t>
            </a:r>
            <a:r>
              <a:rPr lang="ru-RU" dirty="0" err="1"/>
              <a:t>класний</a:t>
            </a:r>
            <a:r>
              <a:rPr lang="ru-RU" dirty="0"/>
              <a:t> </a:t>
            </a:r>
            <a:r>
              <a:rPr lang="ru-RU" dirty="0" err="1"/>
              <a:t>керівник</a:t>
            </a:r>
            <a:r>
              <a:rPr lang="ru-RU" dirty="0"/>
              <a:t> разом </a:t>
            </a:r>
            <a:r>
              <a:rPr lang="ru-RU" dirty="0" err="1"/>
              <a:t>оцінюють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ІПР.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594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185223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Хто</a:t>
            </a:r>
            <a:r>
              <a:rPr lang="ru-RU" sz="3600" dirty="0" smtClean="0"/>
              <a:t> </a:t>
            </a:r>
            <a:r>
              <a:rPr lang="ru-RU" sz="3600" dirty="0" err="1" smtClean="0"/>
              <a:t>такий</a:t>
            </a:r>
            <a:r>
              <a:rPr lang="ru-RU" sz="3600" dirty="0" smtClean="0"/>
              <a:t> ассистент </a:t>
            </a:r>
            <a:r>
              <a:rPr lang="ru-RU" sz="3600" dirty="0" err="1" smtClean="0"/>
              <a:t>вчителя</a:t>
            </a:r>
            <a:r>
              <a:rPr lang="ru-RU" sz="3600" dirty="0" smtClean="0"/>
              <a:t>/</a:t>
            </a:r>
            <a:r>
              <a:rPr lang="ru-RU" sz="3600" dirty="0" err="1" smtClean="0"/>
              <a:t>вихователя</a:t>
            </a:r>
            <a:r>
              <a:rPr lang="ru-RU" sz="3600" dirty="0" smtClean="0"/>
              <a:t>?</a:t>
            </a:r>
            <a:endParaRPr lang="ru-RU" sz="36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340768"/>
            <a:ext cx="8784976" cy="4464496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Асистент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вчителя</a:t>
            </a:r>
            <a:r>
              <a:rPr lang="ru-RU" dirty="0" smtClean="0">
                <a:solidFill>
                  <a:schemeClr val="tx1"/>
                </a:solidFill>
              </a:rPr>
              <a:t>/</a:t>
            </a:r>
            <a:r>
              <a:rPr lang="ru-RU" dirty="0" err="1" smtClean="0">
                <a:solidFill>
                  <a:schemeClr val="tx1"/>
                </a:solidFill>
              </a:rPr>
              <a:t>вихователя</a:t>
            </a:r>
            <a:r>
              <a:rPr lang="ru-RU" dirty="0">
                <a:solidFill>
                  <a:schemeClr val="tx1"/>
                </a:solidFill>
              </a:rPr>
              <a:t> —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посередник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дитиною</a:t>
            </a:r>
            <a:r>
              <a:rPr lang="ru-RU" dirty="0">
                <a:solidFill>
                  <a:schemeClr val="tx1"/>
                </a:solidFill>
              </a:rPr>
              <a:t> з ООП та </a:t>
            </a:r>
            <a:r>
              <a:rPr lang="ru-RU" dirty="0" err="1">
                <a:solidFill>
                  <a:schemeClr val="tx1"/>
                </a:solidFill>
              </a:rPr>
              <a:t>всіма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учасниками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освітнього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процесу</a:t>
            </a:r>
            <a:r>
              <a:rPr lang="ru-RU" dirty="0">
                <a:solidFill>
                  <a:schemeClr val="tx1"/>
                </a:solidFill>
              </a:rPr>
              <a:t>: </a:t>
            </a:r>
            <a:r>
              <a:rPr lang="ru-RU" dirty="0" err="1">
                <a:solidFill>
                  <a:schemeClr val="tx1"/>
                </a:solidFill>
              </a:rPr>
              <a:t>він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сприяє</a:t>
            </a:r>
            <a:r>
              <a:rPr lang="ru-RU" dirty="0">
                <a:solidFill>
                  <a:schemeClr val="tx1"/>
                </a:solidFill>
              </a:rPr>
              <a:t> «</a:t>
            </a:r>
            <a:r>
              <a:rPr lang="ru-RU" dirty="0" err="1">
                <a:solidFill>
                  <a:schemeClr val="tx1"/>
                </a:solidFill>
              </a:rPr>
              <a:t>екологічному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входженню</a:t>
            </a:r>
            <a:r>
              <a:rPr lang="ru-RU" dirty="0">
                <a:solidFill>
                  <a:schemeClr val="tx1"/>
                </a:solidFill>
              </a:rPr>
              <a:t>» </a:t>
            </a:r>
            <a:r>
              <a:rPr lang="ru-RU" dirty="0" err="1">
                <a:solidFill>
                  <a:schemeClr val="tx1"/>
                </a:solidFill>
              </a:rPr>
              <a:t>дитини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 smtClean="0">
                <a:solidFill>
                  <a:schemeClr val="tx1"/>
                </a:solidFill>
              </a:rPr>
              <a:t>навчальний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колектив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err="1" smtClean="0">
                <a:solidFill>
                  <a:schemeClr val="tx1"/>
                </a:solidFill>
              </a:rPr>
              <a:t>Асистент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вчителя</a:t>
            </a:r>
            <a:r>
              <a:rPr lang="ru-RU" dirty="0" smtClean="0">
                <a:solidFill>
                  <a:schemeClr val="tx1"/>
                </a:solidFill>
              </a:rPr>
              <a:t>/</a:t>
            </a:r>
            <a:r>
              <a:rPr lang="ru-RU" dirty="0" err="1" smtClean="0">
                <a:solidFill>
                  <a:schemeClr val="tx1"/>
                </a:solidFill>
              </a:rPr>
              <a:t>вихователя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бере</a:t>
            </a:r>
            <a:r>
              <a:rPr lang="ru-RU" dirty="0">
                <a:solidFill>
                  <a:schemeClr val="tx1"/>
                </a:solidFill>
              </a:rPr>
              <a:t> на себе </a:t>
            </a:r>
            <a:r>
              <a:rPr lang="ru-RU" dirty="0" err="1">
                <a:solidFill>
                  <a:schemeClr val="tx1"/>
                </a:solidFill>
              </a:rPr>
              <a:t>функцію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фахівця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будує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навчальний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процес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smtClean="0">
                <a:solidFill>
                  <a:schemeClr val="tx1"/>
                </a:solidFill>
              </a:rPr>
              <a:t>особи </a:t>
            </a:r>
            <a:r>
              <a:rPr lang="ru-RU" dirty="0">
                <a:solidFill>
                  <a:schemeClr val="tx1"/>
                </a:solidFill>
              </a:rPr>
              <a:t>з </a:t>
            </a:r>
            <a:r>
              <a:rPr lang="ru-RU" dirty="0" err="1">
                <a:solidFill>
                  <a:schemeClr val="tx1"/>
                </a:solidFill>
              </a:rPr>
              <a:t>особливими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освітніми</a:t>
            </a:r>
            <a:r>
              <a:rPr lang="ru-RU" dirty="0">
                <a:solidFill>
                  <a:schemeClr val="tx1"/>
                </a:solidFill>
              </a:rPr>
              <a:t> потребами, </a:t>
            </a:r>
            <a:r>
              <a:rPr lang="ru-RU" dirty="0" err="1">
                <a:solidFill>
                  <a:schemeClr val="tx1"/>
                </a:solidFill>
              </a:rPr>
              <a:t>допомагаючи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вчителю</a:t>
            </a:r>
            <a:r>
              <a:rPr lang="ru-RU" dirty="0" smtClean="0">
                <a:solidFill>
                  <a:schemeClr val="tx1"/>
                </a:solidFill>
              </a:rPr>
              <a:t>/</a:t>
            </a:r>
            <a:r>
              <a:rPr lang="ru-RU" dirty="0" err="1" smtClean="0">
                <a:solidFill>
                  <a:schemeClr val="tx1"/>
                </a:solidFill>
              </a:rPr>
              <a:t>вихователю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пристосуватися</a:t>
            </a:r>
            <a:r>
              <a:rPr lang="ru-RU" dirty="0">
                <a:solidFill>
                  <a:schemeClr val="tx1"/>
                </a:solidFill>
              </a:rPr>
              <a:t> до потреб </a:t>
            </a:r>
            <a:r>
              <a:rPr lang="ru-RU" dirty="0" err="1" smtClean="0">
                <a:solidFill>
                  <a:schemeClr val="tx1"/>
                </a:solidFill>
              </a:rPr>
              <a:t>дитини</a:t>
            </a:r>
            <a:r>
              <a:rPr lang="ru-RU" dirty="0" smtClean="0">
                <a:solidFill>
                  <a:schemeClr val="tx1"/>
                </a:solidFill>
              </a:rPr>
              <a:t>,</a:t>
            </a:r>
            <a:r>
              <a:rPr lang="ru-RU" dirty="0">
                <a:solidFill>
                  <a:schemeClr val="tx1"/>
                </a:solidFill>
              </a:rPr>
              <a:t>  не </a:t>
            </a:r>
            <a:r>
              <a:rPr lang="ru-RU" dirty="0" err="1">
                <a:solidFill>
                  <a:schemeClr val="tx1"/>
                </a:solidFill>
              </a:rPr>
              <a:t>знижуючи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цьому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якості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освіти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всього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класу</a:t>
            </a:r>
            <a:r>
              <a:rPr lang="ru-RU" dirty="0" smtClean="0">
                <a:solidFill>
                  <a:schemeClr val="tx1"/>
                </a:solidFill>
              </a:rPr>
              <a:t>/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712968" cy="1041207"/>
          </a:xfrm>
        </p:spPr>
        <p:txBody>
          <a:bodyPr/>
          <a:lstStyle/>
          <a:p>
            <a:r>
              <a:rPr lang="uk-UA" dirty="0" smtClean="0"/>
              <a:t>Журнал спостережень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836712"/>
            <a:ext cx="8712968" cy="23762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      </a:t>
            </a:r>
            <a:r>
              <a:rPr lang="ru-RU" sz="2200" u="sng" dirty="0" smtClean="0">
                <a:solidFill>
                  <a:schemeClr val="tx1"/>
                </a:solidFill>
              </a:rPr>
              <a:t>Одними </a:t>
            </a:r>
            <a:r>
              <a:rPr lang="ru-RU" sz="2200" u="sng" dirty="0">
                <a:solidFill>
                  <a:schemeClr val="tx1"/>
                </a:solidFill>
              </a:rPr>
              <a:t>з </a:t>
            </a:r>
            <a:r>
              <a:rPr lang="ru-RU" sz="2200" u="sng" dirty="0" err="1">
                <a:solidFill>
                  <a:schemeClr val="tx1"/>
                </a:solidFill>
              </a:rPr>
              <a:t>основних</a:t>
            </a:r>
            <a:r>
              <a:rPr lang="ru-RU" sz="2200" u="sng" dirty="0">
                <a:solidFill>
                  <a:schemeClr val="tx1"/>
                </a:solidFill>
              </a:rPr>
              <a:t> </a:t>
            </a:r>
            <a:r>
              <a:rPr lang="ru-RU" sz="2200" u="sng" dirty="0" err="1">
                <a:solidFill>
                  <a:schemeClr val="tx1"/>
                </a:solidFill>
              </a:rPr>
              <a:t>функцій</a:t>
            </a:r>
            <a:r>
              <a:rPr lang="ru-RU" sz="2200" u="sng" dirty="0">
                <a:solidFill>
                  <a:schemeClr val="tx1"/>
                </a:solidFill>
              </a:rPr>
              <a:t> </a:t>
            </a:r>
            <a:r>
              <a:rPr lang="ru-RU" sz="2200" u="sng" dirty="0" err="1">
                <a:solidFill>
                  <a:schemeClr val="tx1"/>
                </a:solidFill>
              </a:rPr>
              <a:t>асистента</a:t>
            </a:r>
            <a:r>
              <a:rPr lang="ru-RU" sz="2200" u="sng" dirty="0">
                <a:solidFill>
                  <a:schemeClr val="tx1"/>
                </a:solidFill>
              </a:rPr>
              <a:t> учителя є:</a:t>
            </a:r>
          </a:p>
          <a:p>
            <a:r>
              <a:rPr lang="ru-RU" sz="2200" dirty="0" err="1" smtClean="0">
                <a:solidFill>
                  <a:schemeClr val="tx1"/>
                </a:solidFill>
              </a:rPr>
              <a:t>спостереження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за </a:t>
            </a:r>
            <a:r>
              <a:rPr lang="ru-RU" sz="2200" dirty="0" err="1">
                <a:solidFill>
                  <a:schemeClr val="tx1"/>
                </a:solidFill>
              </a:rPr>
              <a:t>дитиною</a:t>
            </a:r>
            <a:r>
              <a:rPr lang="ru-RU" sz="2200" dirty="0">
                <a:solidFill>
                  <a:schemeClr val="tx1"/>
                </a:solidFill>
              </a:rPr>
              <a:t> з метою </a:t>
            </a:r>
            <a:r>
              <a:rPr lang="ru-RU" sz="2200" dirty="0" err="1">
                <a:solidFill>
                  <a:schemeClr val="tx1"/>
                </a:solidFill>
              </a:rPr>
              <a:t>вивчення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її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індивідуальних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особливостей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схильностей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інтересів</a:t>
            </a:r>
            <a:r>
              <a:rPr lang="ru-RU" sz="2200" dirty="0">
                <a:solidFill>
                  <a:schemeClr val="tx1"/>
                </a:solidFill>
              </a:rPr>
              <a:t> та потреб</a:t>
            </a:r>
            <a:r>
              <a:rPr lang="ru-RU" sz="220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2200" dirty="0" err="1" smtClean="0">
                <a:solidFill>
                  <a:schemeClr val="tx1"/>
                </a:solidFill>
              </a:rPr>
              <a:t>оцінка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(</a:t>
            </a:r>
            <a:r>
              <a:rPr lang="ru-RU" sz="2200" dirty="0" err="1">
                <a:solidFill>
                  <a:schemeClr val="tx1"/>
                </a:solidFill>
              </a:rPr>
              <a:t>спільно</a:t>
            </a:r>
            <a:r>
              <a:rPr lang="ru-RU" sz="2200" dirty="0">
                <a:solidFill>
                  <a:schemeClr val="tx1"/>
                </a:solidFill>
              </a:rPr>
              <a:t> з </a:t>
            </a:r>
            <a:r>
              <a:rPr lang="ru-RU" sz="2200" dirty="0" err="1">
                <a:solidFill>
                  <a:schemeClr val="tx1"/>
                </a:solidFill>
              </a:rPr>
              <a:t>вчителем</a:t>
            </a:r>
            <a:r>
              <a:rPr lang="ru-RU" sz="2200" dirty="0">
                <a:solidFill>
                  <a:schemeClr val="tx1"/>
                </a:solidFill>
              </a:rPr>
              <a:t>) </a:t>
            </a:r>
            <a:r>
              <a:rPr lang="ru-RU" sz="2200" dirty="0" err="1">
                <a:solidFill>
                  <a:schemeClr val="tx1"/>
                </a:solidFill>
              </a:rPr>
              <a:t>рівня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досягнення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кінцевих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цілей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навчання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передбачених</a:t>
            </a:r>
            <a:r>
              <a:rPr lang="ru-RU" sz="2200" dirty="0">
                <a:solidFill>
                  <a:schemeClr val="tx1"/>
                </a:solidFill>
              </a:rPr>
              <a:t> ІПР;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>Для </a:t>
            </a:r>
            <a:r>
              <a:rPr lang="ru-RU" sz="2200" dirty="0" err="1">
                <a:solidFill>
                  <a:schemeClr val="tx1"/>
                </a:solidFill>
              </a:rPr>
              <a:t>збору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цієї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інформації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доречно</a:t>
            </a:r>
            <a:r>
              <a:rPr lang="ru-RU" sz="2200" dirty="0">
                <a:solidFill>
                  <a:schemeClr val="tx1"/>
                </a:solidFill>
              </a:rPr>
              <a:t> вести журнал </a:t>
            </a:r>
            <a:r>
              <a:rPr lang="ru-RU" sz="2200" dirty="0" err="1">
                <a:solidFill>
                  <a:schemeClr val="tx1"/>
                </a:solidFill>
              </a:rPr>
              <a:t>спостереження</a:t>
            </a:r>
            <a:r>
              <a:rPr lang="ru-RU" sz="2200" dirty="0">
                <a:solidFill>
                  <a:schemeClr val="tx1"/>
                </a:solidFill>
              </a:rPr>
              <a:t>. </a:t>
            </a:r>
            <a:r>
              <a:rPr lang="ru-RU" sz="2200" dirty="0" err="1">
                <a:solidFill>
                  <a:schemeClr val="tx1"/>
                </a:solidFill>
              </a:rPr>
              <a:t>Стандартизованої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форми</a:t>
            </a:r>
            <a:r>
              <a:rPr lang="ru-RU" sz="2200" dirty="0">
                <a:solidFill>
                  <a:schemeClr val="tx1"/>
                </a:solidFill>
              </a:rPr>
              <a:t> такого журналу </a:t>
            </a:r>
            <a:r>
              <a:rPr lang="ru-RU" sz="2200" dirty="0" err="1">
                <a:solidFill>
                  <a:schemeClr val="tx1"/>
                </a:solidFill>
              </a:rPr>
              <a:t>немає</a:t>
            </a:r>
            <a:r>
              <a:rPr lang="ru-RU" sz="2200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6146" name="Picture 2" descr="https://nus.org.ua/wp-content/uploads/2019/03/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9000"/>
            <a:ext cx="8216733" cy="29523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49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620688"/>
            <a:ext cx="883710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  </a:t>
            </a:r>
            <a:r>
              <a:rPr lang="ru-RU" sz="2000" dirty="0" err="1" smtClean="0"/>
              <a:t>Варто</a:t>
            </a:r>
            <a:r>
              <a:rPr lang="ru-RU" sz="2000" dirty="0" smtClean="0"/>
              <a:t> </a:t>
            </a:r>
            <a:r>
              <a:rPr lang="ru-RU" sz="2000" dirty="0" err="1"/>
              <a:t>зауважити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зміст</a:t>
            </a:r>
            <a:r>
              <a:rPr lang="ru-RU" sz="2000" dirty="0"/>
              <a:t> журналу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змінюватись</a:t>
            </a:r>
            <a:r>
              <a:rPr lang="ru-RU" sz="2000" dirty="0"/>
              <a:t> </a:t>
            </a:r>
            <a:r>
              <a:rPr lang="ru-RU" sz="2000" dirty="0" err="1"/>
              <a:t>залежно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цілей</a:t>
            </a:r>
            <a:r>
              <a:rPr lang="ru-RU" sz="2000" dirty="0"/>
              <a:t> </a:t>
            </a:r>
            <a:r>
              <a:rPr lang="ru-RU" sz="2000" dirty="0" err="1"/>
              <a:t>спостереження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smtClean="0"/>
              <a:t>   Для </a:t>
            </a:r>
            <a:r>
              <a:rPr lang="ru-RU" sz="2000" dirty="0" err="1"/>
              <a:t>кожної</a:t>
            </a:r>
            <a:r>
              <a:rPr lang="ru-RU" sz="2000" dirty="0"/>
              <a:t> </a:t>
            </a:r>
            <a:r>
              <a:rPr lang="ru-RU" sz="2000" dirty="0" err="1"/>
              <a:t>дитини</a:t>
            </a:r>
            <a:r>
              <a:rPr lang="ru-RU" sz="2000" dirty="0"/>
              <a:t> рекомендовано вести </a:t>
            </a:r>
            <a:r>
              <a:rPr lang="ru-RU" sz="2000" dirty="0" err="1"/>
              <a:t>індивідуальний</a:t>
            </a:r>
            <a:r>
              <a:rPr lang="ru-RU" sz="2000" dirty="0"/>
              <a:t> журнал </a:t>
            </a:r>
            <a:r>
              <a:rPr lang="ru-RU" sz="2000" dirty="0" err="1"/>
              <a:t>спостереження</a:t>
            </a:r>
            <a:r>
              <a:rPr lang="ru-RU" sz="2000" dirty="0"/>
              <a:t>.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712968" cy="1041207"/>
          </a:xfrm>
        </p:spPr>
        <p:txBody>
          <a:bodyPr/>
          <a:lstStyle/>
          <a:p>
            <a:r>
              <a:rPr lang="uk-UA" dirty="0" smtClean="0"/>
              <a:t>Журнал спостережень</a:t>
            </a:r>
            <a:endParaRPr lang="ru-RU" dirty="0"/>
          </a:p>
        </p:txBody>
      </p:sp>
      <p:pic>
        <p:nvPicPr>
          <p:cNvPr id="8196" name="Picture 4" descr="D:\організація інклюзії\Асистент\сп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27" y="1944125"/>
            <a:ext cx="8477066" cy="475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300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512" y="548680"/>
            <a:ext cx="8712968" cy="118522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Журнал </a:t>
            </a:r>
            <a:r>
              <a:rPr lang="ru-RU" b="1" dirty="0" err="1">
                <a:effectLst/>
              </a:rPr>
              <a:t>обліку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консультацій</a:t>
            </a:r>
            <a:r>
              <a:rPr lang="ru-RU" b="1" dirty="0">
                <a:effectLst/>
              </a:rPr>
              <a:t> та </a:t>
            </a:r>
            <a:r>
              <a:rPr lang="ru-RU" b="1" dirty="0" err="1">
                <a:effectLst/>
              </a:rPr>
              <a:t>просвітницьких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заходів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pic>
        <p:nvPicPr>
          <p:cNvPr id="7170" name="Picture 2" descr="D:\організація інклюзії\Асистент\обл конс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90" y="1988840"/>
            <a:ext cx="8687390" cy="18118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710" y="3933056"/>
            <a:ext cx="8066451" cy="21602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посадовими</a:t>
            </a:r>
            <a:r>
              <a:rPr lang="ru-RU" dirty="0"/>
              <a:t> </a:t>
            </a:r>
            <a:r>
              <a:rPr lang="ru-RU" dirty="0" err="1"/>
              <a:t>обов’язками</a:t>
            </a:r>
            <a:r>
              <a:rPr lang="ru-RU" dirty="0"/>
              <a:t> </a:t>
            </a:r>
            <a:r>
              <a:rPr lang="ru-RU" dirty="0" err="1"/>
              <a:t>асистент</a:t>
            </a:r>
            <a:r>
              <a:rPr lang="ru-RU" dirty="0"/>
              <a:t> </a:t>
            </a:r>
            <a:r>
              <a:rPr lang="ru-RU" dirty="0" smtClean="0"/>
              <a:t>учителя:</a:t>
            </a:r>
          </a:p>
          <a:p>
            <a:pPr lvl="0"/>
            <a:r>
              <a:rPr lang="ru-RU" dirty="0" err="1"/>
              <a:t>консультує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, </a:t>
            </a:r>
            <a:r>
              <a:rPr lang="ru-RU" dirty="0" err="1"/>
              <a:t>учнів</a:t>
            </a:r>
            <a:r>
              <a:rPr lang="ru-RU" dirty="0"/>
              <a:t>;</a:t>
            </a:r>
          </a:p>
          <a:p>
            <a:pPr lvl="0"/>
            <a:r>
              <a:rPr lang="ru-RU" dirty="0" err="1" smtClean="0"/>
              <a:t>організовує</a:t>
            </a:r>
            <a:r>
              <a:rPr lang="ru-RU" dirty="0" smtClean="0"/>
              <a:t> </a:t>
            </a:r>
            <a:r>
              <a:rPr lang="ru-RU" dirty="0" err="1"/>
              <a:t>просвітницькі</a:t>
            </a:r>
            <a:r>
              <a:rPr lang="ru-RU" dirty="0"/>
              <a:t> заходи та </a:t>
            </a:r>
            <a:r>
              <a:rPr lang="ru-RU" dirty="0" err="1"/>
              <a:t>бере</a:t>
            </a:r>
            <a:r>
              <a:rPr lang="ru-RU" dirty="0"/>
              <a:t> в них </a:t>
            </a:r>
            <a:r>
              <a:rPr lang="ru-RU" dirty="0" err="1"/>
              <a:t>активну</a:t>
            </a:r>
            <a:r>
              <a:rPr lang="ru-RU" dirty="0"/>
              <a:t> участь.</a:t>
            </a:r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Таку</a:t>
            </a:r>
            <a:r>
              <a:rPr lang="ru-RU" dirty="0" smtClean="0"/>
              <a:t> </a:t>
            </a:r>
            <a:r>
              <a:rPr lang="ru-RU" dirty="0"/>
              <a:t>роботу </a:t>
            </a: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обліковувати</a:t>
            </a:r>
            <a:r>
              <a:rPr lang="ru-RU" dirty="0"/>
              <a:t> в </a:t>
            </a:r>
            <a:r>
              <a:rPr lang="ru-RU" dirty="0" err="1"/>
              <a:t>окремій</a:t>
            </a:r>
            <a:r>
              <a:rPr lang="ru-RU" dirty="0"/>
              <a:t> </a:t>
            </a:r>
            <a:r>
              <a:rPr lang="ru-RU" dirty="0" err="1" smtClean="0"/>
              <a:t>таблиці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300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712968" cy="731349"/>
          </a:xfrm>
        </p:spPr>
        <p:txBody>
          <a:bodyPr>
            <a:normAutofit fontScale="90000"/>
          </a:bodyPr>
          <a:lstStyle/>
          <a:p>
            <a:r>
              <a:rPr lang="ru-RU" sz="4900" b="1" dirty="0" err="1">
                <a:effectLst/>
              </a:rPr>
              <a:t>Таблиця</a:t>
            </a:r>
            <a:r>
              <a:rPr lang="ru-RU" sz="4900" b="1" dirty="0">
                <a:effectLst/>
              </a:rPr>
              <a:t> </a:t>
            </a:r>
            <a:r>
              <a:rPr lang="ru-RU" sz="4900" b="1" dirty="0" err="1">
                <a:effectLst/>
              </a:rPr>
              <a:t>обліку</a:t>
            </a:r>
            <a:r>
              <a:rPr lang="ru-RU" sz="4900" b="1" dirty="0">
                <a:effectLst/>
              </a:rPr>
              <a:t> </a:t>
            </a:r>
            <a:r>
              <a:rPr lang="ru-RU" sz="4900" b="1" dirty="0" err="1">
                <a:effectLst/>
              </a:rPr>
              <a:t>методичної</a:t>
            </a:r>
            <a:r>
              <a:rPr lang="ru-RU" sz="4900" b="1" dirty="0">
                <a:effectLst/>
              </a:rPr>
              <a:t> роботи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</a:t>
            </a:r>
            <a:r>
              <a:rPr lang="ru-RU" sz="2000" dirty="0" err="1" smtClean="0">
                <a:solidFill>
                  <a:schemeClr val="tx1"/>
                </a:solidFill>
              </a:rPr>
              <a:t>Облік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методичної</a:t>
            </a:r>
            <a:r>
              <a:rPr lang="ru-RU" sz="2000" dirty="0">
                <a:solidFill>
                  <a:schemeClr val="tx1"/>
                </a:solidFill>
              </a:rPr>
              <a:t> роботи </a:t>
            </a:r>
            <a:r>
              <a:rPr lang="ru-RU" sz="2000" dirty="0" err="1">
                <a:solidFill>
                  <a:schemeClr val="tx1"/>
                </a:solidFill>
              </a:rPr>
              <a:t>також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доцільно</a:t>
            </a:r>
            <a:r>
              <a:rPr lang="ru-RU" sz="2000" dirty="0">
                <a:solidFill>
                  <a:schemeClr val="tx1"/>
                </a:solidFill>
              </a:rPr>
              <a:t> вести в </a:t>
            </a:r>
            <a:r>
              <a:rPr lang="ru-RU" sz="2000" dirty="0" err="1">
                <a:solidFill>
                  <a:schemeClr val="tx1"/>
                </a:solidFill>
              </a:rPr>
              <a:t>таблиці</a:t>
            </a:r>
            <a:r>
              <a:rPr lang="ru-RU" sz="2000" dirty="0">
                <a:solidFill>
                  <a:schemeClr val="tx1"/>
                </a:solidFill>
              </a:rPr>
              <a:t>. У </a:t>
            </a:r>
            <a:r>
              <a:rPr lang="ru-RU" sz="2000" dirty="0" err="1">
                <a:solidFill>
                  <a:schemeClr val="tx1"/>
                </a:solidFill>
              </a:rPr>
              <a:t>ній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можуть</a:t>
            </a:r>
            <a:r>
              <a:rPr lang="ru-RU" sz="2000" dirty="0">
                <a:solidFill>
                  <a:schemeClr val="tx1"/>
                </a:solidFill>
              </a:rPr>
              <a:t> бути, </a:t>
            </a:r>
            <a:r>
              <a:rPr lang="ru-RU" sz="2000" dirty="0" err="1">
                <a:solidFill>
                  <a:schemeClr val="tx1"/>
                </a:solidFill>
              </a:rPr>
              <a:t>наприклад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такі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відомості</a:t>
            </a:r>
            <a:r>
              <a:rPr lang="ru-RU" sz="2000" dirty="0">
                <a:solidFill>
                  <a:schemeClr val="tx1"/>
                </a:solidFill>
              </a:rPr>
              <a:t>:</a:t>
            </a:r>
          </a:p>
          <a:p>
            <a:pPr lvl="0"/>
            <a:r>
              <a:rPr lang="ru-RU" sz="2000" dirty="0">
                <a:solidFill>
                  <a:schemeClr val="tx1"/>
                </a:solidFill>
              </a:rPr>
              <a:t>дата;</a:t>
            </a:r>
          </a:p>
          <a:p>
            <a:pPr lvl="0"/>
            <a:r>
              <a:rPr lang="ru-RU" sz="2000" dirty="0" err="1">
                <a:solidFill>
                  <a:schemeClr val="tx1"/>
                </a:solidFill>
              </a:rPr>
              <a:t>назва</a:t>
            </a:r>
            <a:r>
              <a:rPr lang="ru-RU" sz="2000" dirty="0">
                <a:solidFill>
                  <a:schemeClr val="tx1"/>
                </a:solidFill>
              </a:rPr>
              <a:t> заходу;</a:t>
            </a:r>
          </a:p>
          <a:p>
            <a:pPr lvl="0"/>
            <a:r>
              <a:rPr lang="ru-RU" sz="2000" dirty="0">
                <a:solidFill>
                  <a:schemeClr val="tx1"/>
                </a:solidFill>
              </a:rPr>
              <a:t>тема </a:t>
            </a:r>
            <a:r>
              <a:rPr lang="ru-RU" sz="2000" dirty="0" err="1">
                <a:solidFill>
                  <a:schemeClr val="tx1"/>
                </a:solidFill>
              </a:rPr>
              <a:t>виступу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У </a:t>
            </a:r>
            <a:r>
              <a:rPr lang="ru-RU" sz="2000" dirty="0" err="1">
                <a:solidFill>
                  <a:schemeClr val="tx1"/>
                </a:solidFill>
              </a:rPr>
              <a:t>цій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таблиці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доцільно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також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передбачити</a:t>
            </a:r>
            <a:r>
              <a:rPr lang="ru-RU" sz="2000" dirty="0">
                <a:solidFill>
                  <a:schemeClr val="tx1"/>
                </a:solidFill>
              </a:rPr>
              <a:t> графу для </a:t>
            </a:r>
            <a:r>
              <a:rPr lang="ru-RU" sz="2000" dirty="0" err="1">
                <a:solidFill>
                  <a:schemeClr val="tx1"/>
                </a:solidFill>
              </a:rPr>
              <a:t>приміток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71805" y="3068960"/>
            <a:ext cx="8712968" cy="731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17600" b="1" dirty="0">
                <a:effectLst/>
              </a:rPr>
              <a:t>План </a:t>
            </a:r>
            <a:r>
              <a:rPr lang="ru-RU" sz="17600" b="1" dirty="0" err="1">
                <a:effectLst/>
              </a:rPr>
              <a:t>самоосвіти</a:t>
            </a:r>
            <a:endParaRPr lang="ru-RU" sz="17600" dirty="0">
              <a:effectLst/>
            </a:endParaRPr>
          </a:p>
          <a:p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800309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   Заходи </a:t>
            </a:r>
            <a:r>
              <a:rPr lang="ru-RU" sz="2000" dirty="0" err="1"/>
              <a:t>самоосвіти</a:t>
            </a:r>
            <a:r>
              <a:rPr lang="ru-RU" sz="2000" dirty="0"/>
              <a:t> </a:t>
            </a:r>
            <a:r>
              <a:rPr lang="ru-RU" sz="2000" dirty="0" err="1"/>
              <a:t>асистента</a:t>
            </a:r>
            <a:r>
              <a:rPr lang="ru-RU" sz="2000" dirty="0"/>
              <a:t> </a:t>
            </a:r>
            <a:r>
              <a:rPr lang="ru-RU" sz="2000" dirty="0" err="1"/>
              <a:t>вчителя</a:t>
            </a:r>
            <a:r>
              <a:rPr lang="ru-RU" sz="2000" dirty="0"/>
              <a:t> </a:t>
            </a:r>
            <a:r>
              <a:rPr lang="ru-RU" sz="2000" dirty="0" err="1"/>
              <a:t>можуть</a:t>
            </a:r>
            <a:r>
              <a:rPr lang="ru-RU" sz="2000" dirty="0"/>
              <a:t> бути </a:t>
            </a:r>
            <a:r>
              <a:rPr lang="ru-RU" sz="2000" dirty="0" err="1"/>
              <a:t>визначені</a:t>
            </a:r>
            <a:r>
              <a:rPr lang="ru-RU" sz="2000" dirty="0"/>
              <a:t> в </a:t>
            </a:r>
            <a:r>
              <a:rPr lang="ru-RU" sz="2000" dirty="0" err="1"/>
              <a:t>розділі</a:t>
            </a:r>
            <a:r>
              <a:rPr lang="ru-RU" sz="2000" dirty="0"/>
              <a:t> «Методична та </a:t>
            </a:r>
            <a:r>
              <a:rPr lang="ru-RU" sz="2000" dirty="0" err="1"/>
              <a:t>самоосвітня</a:t>
            </a:r>
            <a:r>
              <a:rPr lang="ru-RU" sz="2000" dirty="0"/>
              <a:t> робота» </a:t>
            </a:r>
            <a:r>
              <a:rPr lang="ru-RU" sz="2000" dirty="0" err="1"/>
              <a:t>річного</a:t>
            </a:r>
            <a:r>
              <a:rPr lang="ru-RU" sz="2000" dirty="0"/>
              <a:t> плану </a:t>
            </a:r>
            <a:r>
              <a:rPr lang="ru-RU" sz="2000" dirty="0" err="1"/>
              <a:t>або</a:t>
            </a:r>
            <a:r>
              <a:rPr lang="ru-RU" sz="2000" dirty="0"/>
              <a:t> ж у </a:t>
            </a:r>
            <a:r>
              <a:rPr lang="ru-RU" sz="2000" dirty="0" err="1"/>
              <a:t>спеціальному</a:t>
            </a:r>
            <a:r>
              <a:rPr lang="ru-RU" sz="2000" dirty="0"/>
              <a:t> </a:t>
            </a:r>
            <a:r>
              <a:rPr lang="ru-RU" sz="2000" dirty="0" err="1"/>
              <a:t>плані</a:t>
            </a:r>
            <a:r>
              <a:rPr lang="ru-RU" sz="2000" dirty="0"/>
              <a:t> роботи.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У </a:t>
            </a:r>
            <a:r>
              <a:rPr lang="ru-RU" sz="2000" dirty="0" err="1"/>
              <a:t>ньому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передбачити</a:t>
            </a:r>
            <a:r>
              <a:rPr lang="ru-RU" sz="2000" dirty="0"/>
              <a:t> </a:t>
            </a:r>
            <a:r>
              <a:rPr lang="ru-RU" sz="2000" dirty="0" err="1"/>
              <a:t>такі</a:t>
            </a:r>
            <a:r>
              <a:rPr lang="ru-RU" sz="2000" dirty="0"/>
              <a:t> розділи: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тема </a:t>
            </a:r>
            <a:r>
              <a:rPr lang="ru-RU" sz="2000" dirty="0" err="1"/>
              <a:t>самоосвіти</a:t>
            </a:r>
            <a:r>
              <a:rPr lang="ru-RU" sz="20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мета й </a:t>
            </a:r>
            <a:r>
              <a:rPr lang="ru-RU" sz="2000" dirty="0" err="1"/>
              <a:t>завдання</a:t>
            </a:r>
            <a:r>
              <a:rPr lang="ru-RU" sz="20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err="1"/>
              <a:t>література</a:t>
            </a:r>
            <a:r>
              <a:rPr lang="ru-RU" sz="2000" dirty="0"/>
              <a:t> для </a:t>
            </a:r>
            <a:r>
              <a:rPr lang="ru-RU" sz="2000" dirty="0" err="1"/>
              <a:t>опрацювання</a:t>
            </a:r>
            <a:r>
              <a:rPr lang="ru-RU" sz="20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err="1"/>
              <a:t>результати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300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Портфоліо дитини з ООП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66439" y="1261393"/>
            <a:ext cx="8568952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Портфоліо</a:t>
            </a:r>
            <a:r>
              <a:rPr lang="ru-RU" sz="2400" dirty="0" smtClean="0"/>
              <a:t> </a:t>
            </a:r>
            <a:r>
              <a:rPr lang="ru-RU" sz="2400" dirty="0"/>
              <a:t>– </a:t>
            </a:r>
            <a:r>
              <a:rPr lang="ru-RU" sz="2400" dirty="0" err="1"/>
              <a:t>інструмент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демонструє</a:t>
            </a:r>
            <a:r>
              <a:rPr lang="ru-RU" sz="2400" dirty="0"/>
              <a:t> </a:t>
            </a:r>
            <a:r>
              <a:rPr lang="ru-RU" sz="2400" dirty="0" err="1"/>
              <a:t>досягнення</a:t>
            </a:r>
            <a:r>
              <a:rPr lang="ru-RU" sz="2400" dirty="0"/>
              <a:t> </a:t>
            </a:r>
            <a:r>
              <a:rPr lang="ru-RU" sz="2400" dirty="0" err="1"/>
              <a:t>учня</a:t>
            </a:r>
            <a:r>
              <a:rPr lang="ru-RU" sz="2400" dirty="0"/>
              <a:t>. </a:t>
            </a:r>
            <a:r>
              <a:rPr lang="ru-RU" sz="2400" dirty="0" err="1"/>
              <a:t>Проте</a:t>
            </a:r>
            <a:r>
              <a:rPr lang="ru-RU" sz="2400" dirty="0"/>
              <a:t> педагоги часто </a:t>
            </a:r>
            <a:r>
              <a:rPr lang="ru-RU" sz="2400" dirty="0" err="1"/>
              <a:t>використовують</a:t>
            </a:r>
            <a:r>
              <a:rPr lang="ru-RU" sz="2400" dirty="0"/>
              <a:t> </a:t>
            </a:r>
            <a:r>
              <a:rPr lang="ru-RU" sz="2400" dirty="0" err="1"/>
              <a:t>інформацію</a:t>
            </a:r>
            <a:r>
              <a:rPr lang="ru-RU" sz="2400" dirty="0"/>
              <a:t> з </a:t>
            </a:r>
            <a:r>
              <a:rPr lang="ru-RU" sz="2400" dirty="0" err="1"/>
              <a:t>портфоліо</a:t>
            </a:r>
            <a:r>
              <a:rPr lang="ru-RU" sz="2400" dirty="0"/>
              <a:t> для </a:t>
            </a:r>
            <a:r>
              <a:rPr lang="ru-RU" sz="2400" dirty="0" err="1"/>
              <a:t>планування</a:t>
            </a:r>
            <a:r>
              <a:rPr lang="ru-RU" sz="2400" dirty="0"/>
              <a:t> ІПР. </a:t>
            </a:r>
            <a:r>
              <a:rPr lang="ru-RU" sz="2400" dirty="0" err="1"/>
              <a:t>Ця</a:t>
            </a:r>
            <a:r>
              <a:rPr lang="ru-RU" sz="2400" dirty="0"/>
              <a:t> </a:t>
            </a:r>
            <a:r>
              <a:rPr lang="ru-RU" sz="2400" dirty="0" err="1"/>
              <a:t>документація</a:t>
            </a:r>
            <a:r>
              <a:rPr lang="ru-RU" sz="2400" dirty="0"/>
              <a:t> </a:t>
            </a:r>
            <a:r>
              <a:rPr lang="ru-RU" sz="2400" dirty="0" err="1"/>
              <a:t>допомагає</a:t>
            </a:r>
            <a:r>
              <a:rPr lang="ru-RU" sz="2400" dirty="0"/>
              <a:t> </a:t>
            </a:r>
            <a:r>
              <a:rPr lang="ru-RU" sz="2400" dirty="0" err="1"/>
              <a:t>зрозуміти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вміє</a:t>
            </a:r>
            <a:r>
              <a:rPr lang="ru-RU" sz="2400" dirty="0"/>
              <a:t> </a:t>
            </a:r>
            <a:r>
              <a:rPr lang="ru-RU" sz="2400" dirty="0" err="1"/>
              <a:t>робити</a:t>
            </a:r>
            <a:r>
              <a:rPr lang="ru-RU" sz="2400" dirty="0"/>
              <a:t> </a:t>
            </a:r>
            <a:r>
              <a:rPr lang="ru-RU" sz="2400" dirty="0" err="1"/>
              <a:t>дитина</a:t>
            </a:r>
            <a:r>
              <a:rPr lang="ru-RU" sz="2400" dirty="0"/>
              <a:t>, перед </a:t>
            </a:r>
            <a:r>
              <a:rPr lang="ru-RU" sz="2400" dirty="0" err="1"/>
              <a:t>тим</a:t>
            </a:r>
            <a:r>
              <a:rPr lang="ru-RU" sz="2400" dirty="0"/>
              <a:t>, як </a:t>
            </a:r>
            <a:r>
              <a:rPr lang="ru-RU" sz="2400" dirty="0" err="1"/>
              <a:t>планувати</a:t>
            </a:r>
            <a:r>
              <a:rPr lang="ru-RU" sz="2400" dirty="0"/>
              <a:t> </a:t>
            </a:r>
            <a:r>
              <a:rPr lang="ru-RU" sz="2400" dirty="0" err="1"/>
              <a:t>наступні</a:t>
            </a:r>
            <a:r>
              <a:rPr lang="ru-RU" sz="2400" dirty="0"/>
              <a:t> </a:t>
            </a:r>
            <a:r>
              <a:rPr lang="ru-RU" sz="2400" dirty="0" smtClean="0"/>
              <a:t>кроки.</a:t>
            </a:r>
          </a:p>
          <a:p>
            <a:pPr marL="0" indent="0"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Портфоліо</a:t>
            </a:r>
            <a:r>
              <a:rPr lang="ru-RU" sz="2400" dirty="0" smtClean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мати</a:t>
            </a:r>
            <a:r>
              <a:rPr lang="ru-RU" sz="2400" dirty="0"/>
              <a:t> </a:t>
            </a:r>
            <a:r>
              <a:rPr lang="ru-RU" sz="2400" dirty="0" err="1"/>
              <a:t>вигляд</a:t>
            </a:r>
            <a:r>
              <a:rPr lang="ru-RU" sz="2400" dirty="0"/>
              <a:t> папки з роботами </a:t>
            </a:r>
            <a:r>
              <a:rPr lang="ru-RU" sz="2400" dirty="0" err="1"/>
              <a:t>дитини</a:t>
            </a:r>
            <a:r>
              <a:rPr lang="ru-RU" sz="2400" dirty="0"/>
              <a:t> (</a:t>
            </a:r>
            <a:r>
              <a:rPr lang="ru-RU" sz="2400" dirty="0" err="1"/>
              <a:t>малюнки</a:t>
            </a:r>
            <a:r>
              <a:rPr lang="ru-RU" sz="2400" dirty="0"/>
              <a:t>, </a:t>
            </a:r>
            <a:r>
              <a:rPr lang="ru-RU" sz="2400" dirty="0" err="1"/>
              <a:t>опитування</a:t>
            </a:r>
            <a:r>
              <a:rPr lang="ru-RU" sz="2400" dirty="0"/>
              <a:t>, </a:t>
            </a:r>
            <a:r>
              <a:rPr lang="ru-RU" sz="2400" dirty="0" err="1"/>
              <a:t>робочі</a:t>
            </a:r>
            <a:r>
              <a:rPr lang="ru-RU" sz="2400" dirty="0"/>
              <a:t> </a:t>
            </a:r>
            <a:r>
              <a:rPr lang="ru-RU" sz="2400" dirty="0" err="1"/>
              <a:t>зошити</a:t>
            </a:r>
            <a:r>
              <a:rPr lang="ru-RU" sz="2400" dirty="0"/>
              <a:t>, роботи на </a:t>
            </a:r>
            <a:r>
              <a:rPr lang="ru-RU" sz="2400" dirty="0" err="1"/>
              <a:t>роздруківках</a:t>
            </a:r>
            <a:r>
              <a:rPr lang="ru-RU" sz="2400" dirty="0"/>
              <a:t>, </a:t>
            </a:r>
            <a:r>
              <a:rPr lang="ru-RU" sz="2400" dirty="0" err="1"/>
              <a:t>коментарі</a:t>
            </a:r>
            <a:r>
              <a:rPr lang="ru-RU" sz="2400" dirty="0"/>
              <a:t> педагога, список </a:t>
            </a:r>
            <a:r>
              <a:rPr lang="ru-RU" sz="2400" dirty="0" err="1"/>
              <a:t>прочитаних</a:t>
            </a:r>
            <a:r>
              <a:rPr lang="ru-RU" sz="2400" dirty="0"/>
              <a:t> книг, </a:t>
            </a:r>
            <a:r>
              <a:rPr lang="ru-RU" sz="2400" dirty="0" err="1"/>
              <a:t>самооцінювання</a:t>
            </a:r>
            <a:r>
              <a:rPr lang="ru-RU" sz="2400" dirty="0"/>
              <a:t>, </a:t>
            </a:r>
            <a:r>
              <a:rPr lang="ru-RU" sz="2400" dirty="0" err="1"/>
              <a:t>коментарі</a:t>
            </a:r>
            <a:r>
              <a:rPr lang="ru-RU" sz="2400" dirty="0"/>
              <a:t> </a:t>
            </a:r>
            <a:r>
              <a:rPr lang="ru-RU" sz="2400" dirty="0" err="1"/>
              <a:t>батьків</a:t>
            </a:r>
            <a:r>
              <a:rPr lang="ru-RU" sz="2400" dirty="0"/>
              <a:t>). </a:t>
            </a:r>
            <a:r>
              <a:rPr lang="ru-RU" sz="2400" dirty="0" err="1"/>
              <a:t>Обмежень</a:t>
            </a:r>
            <a:r>
              <a:rPr lang="ru-RU" sz="2400" dirty="0"/>
              <a:t> не </a:t>
            </a:r>
            <a:r>
              <a:rPr lang="ru-RU" sz="2400" dirty="0" err="1"/>
              <a:t>існує</a:t>
            </a:r>
            <a:r>
              <a:rPr lang="ru-RU" sz="2400" dirty="0"/>
              <a:t>. Головне, </a:t>
            </a:r>
            <a:r>
              <a:rPr lang="ru-RU" sz="2400" dirty="0" err="1"/>
              <a:t>аби</a:t>
            </a:r>
            <a:r>
              <a:rPr lang="ru-RU" sz="2400" dirty="0"/>
              <a:t> </a:t>
            </a:r>
            <a:r>
              <a:rPr lang="ru-RU" sz="2400" dirty="0" err="1"/>
              <a:t>матеріали</a:t>
            </a:r>
            <a:r>
              <a:rPr lang="ru-RU" sz="2400" dirty="0"/>
              <a:t> </a:t>
            </a:r>
            <a:r>
              <a:rPr lang="ru-RU" sz="2400" dirty="0" err="1"/>
              <a:t>допомогли</a:t>
            </a:r>
            <a:r>
              <a:rPr lang="ru-RU" sz="2400" dirty="0"/>
              <a:t> </a:t>
            </a:r>
            <a:r>
              <a:rPr lang="ru-RU" sz="2400" dirty="0" err="1"/>
              <a:t>визначити</a:t>
            </a:r>
            <a:r>
              <a:rPr lang="ru-RU" sz="2400" dirty="0"/>
              <a:t> </a:t>
            </a:r>
            <a:r>
              <a:rPr lang="ru-RU" sz="2400" dirty="0" err="1"/>
              <a:t>прогрес</a:t>
            </a:r>
            <a:r>
              <a:rPr lang="ru-RU" sz="2400" dirty="0"/>
              <a:t> </a:t>
            </a:r>
            <a:r>
              <a:rPr lang="ru-RU" sz="2400" dirty="0" err="1"/>
              <a:t>дитини</a:t>
            </a:r>
            <a:r>
              <a:rPr lang="ru-RU" sz="2400" dirty="0"/>
              <a:t> в </a:t>
            </a:r>
            <a:r>
              <a:rPr lang="ru-RU" sz="2400" dirty="0" err="1"/>
              <a:t>освоєнні</a:t>
            </a:r>
            <a:r>
              <a:rPr lang="ru-RU" sz="2400" dirty="0"/>
              <a:t> </a:t>
            </a:r>
            <a:r>
              <a:rPr lang="ru-RU" sz="2400" dirty="0" err="1"/>
              <a:t>навичок</a:t>
            </a:r>
            <a:r>
              <a:rPr lang="ru-RU" sz="2400" dirty="0"/>
              <a:t> </a:t>
            </a:r>
            <a:r>
              <a:rPr lang="ru-RU" sz="2400" dirty="0" err="1"/>
              <a:t>наприкінці</a:t>
            </a:r>
            <a:r>
              <a:rPr lang="ru-RU" sz="2400" dirty="0"/>
              <a:t> </a:t>
            </a:r>
            <a:r>
              <a:rPr lang="ru-RU" sz="2400" dirty="0" err="1"/>
              <a:t>певного</a:t>
            </a:r>
            <a:r>
              <a:rPr lang="ru-RU" sz="2400" dirty="0"/>
              <a:t> </a:t>
            </a:r>
            <a:r>
              <a:rPr lang="ru-RU" sz="2400" dirty="0" err="1"/>
              <a:t>періоду</a:t>
            </a:r>
            <a:r>
              <a:rPr lang="ru-RU" sz="2400" dirty="0"/>
              <a:t>.</a:t>
            </a:r>
          </a:p>
        </p:txBody>
      </p:sp>
      <p:sp>
        <p:nvSpPr>
          <p:cNvPr id="3" name="AutoShape 2" descr="Портфоліо учня. Зразок оформле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Портфоліо учня. Зразок оформленн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70" name="Picture 6" descr="Цікаві доручення для учнів. Картки-назви &amp;quot;Класні помічник&amp;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593778"/>
            <a:ext cx="3816424" cy="2264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01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Підвищення кваліфікації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219" y="980728"/>
            <a:ext cx="8856984" cy="4464496"/>
          </a:xfrm>
        </p:spPr>
        <p:txBody>
          <a:bodyPr>
            <a:normAutofit lnSpcReduction="10000"/>
          </a:bodyPr>
          <a:lstStyle/>
          <a:p>
            <a:r>
              <a:rPr lang="ru-RU" sz="2400" dirty="0" err="1" smtClean="0"/>
              <a:t>Асистент</a:t>
            </a:r>
            <a:r>
              <a:rPr lang="ru-RU" sz="2400" dirty="0" smtClean="0"/>
              <a:t> </a:t>
            </a:r>
            <a:r>
              <a:rPr lang="ru-RU" sz="2400" dirty="0" err="1"/>
              <a:t>вчителя</a:t>
            </a:r>
            <a:r>
              <a:rPr lang="ru-RU" sz="2400" dirty="0"/>
              <a:t> </a:t>
            </a:r>
            <a:r>
              <a:rPr lang="ru-RU" sz="2400" dirty="0" err="1"/>
              <a:t>підвищує</a:t>
            </a:r>
            <a:r>
              <a:rPr lang="ru-RU" sz="2400" dirty="0"/>
              <a:t> свою </a:t>
            </a:r>
            <a:r>
              <a:rPr lang="ru-RU" sz="2400" dirty="0" err="1"/>
              <a:t>кваліфікацію</a:t>
            </a:r>
            <a:r>
              <a:rPr lang="ru-RU" sz="2400" dirty="0"/>
              <a:t> та проходить </a:t>
            </a:r>
            <a:r>
              <a:rPr lang="ru-RU" sz="2400" dirty="0" err="1"/>
              <a:t>атестацію</a:t>
            </a:r>
            <a:r>
              <a:rPr lang="ru-RU" sz="2400" dirty="0"/>
              <a:t> у порядку </a:t>
            </a:r>
            <a:r>
              <a:rPr lang="ru-RU" sz="2400" dirty="0" err="1"/>
              <a:t>визначеному</a:t>
            </a:r>
            <a:r>
              <a:rPr lang="ru-RU" sz="2400" dirty="0"/>
              <a:t> </a:t>
            </a:r>
            <a:r>
              <a:rPr lang="ru-RU" sz="2400" dirty="0" err="1"/>
              <a:t>Типовим</a:t>
            </a:r>
            <a:r>
              <a:rPr lang="ru-RU" sz="2400" dirty="0"/>
              <a:t> </a:t>
            </a:r>
            <a:r>
              <a:rPr lang="ru-RU" sz="2400" dirty="0" err="1"/>
              <a:t>положенням</a:t>
            </a:r>
            <a:r>
              <a:rPr lang="ru-RU" sz="2400" dirty="0"/>
              <a:t> про </a:t>
            </a:r>
            <a:r>
              <a:rPr lang="ru-RU" sz="2400" dirty="0" err="1"/>
              <a:t>атестацію</a:t>
            </a:r>
            <a:r>
              <a:rPr lang="ru-RU" sz="2400" dirty="0"/>
              <a:t> </a:t>
            </a:r>
            <a:r>
              <a:rPr lang="ru-RU" sz="2400" dirty="0" err="1"/>
              <a:t>педагогічних</a:t>
            </a:r>
            <a:r>
              <a:rPr lang="ru-RU" sz="2400" dirty="0"/>
              <a:t> </a:t>
            </a:r>
            <a:r>
              <a:rPr lang="ru-RU" sz="2400" dirty="0" err="1"/>
              <a:t>працівників</a:t>
            </a:r>
            <a:r>
              <a:rPr lang="ru-RU" sz="2400" dirty="0"/>
              <a:t>, </a:t>
            </a:r>
            <a:r>
              <a:rPr lang="ru-RU" sz="2400" dirty="0" err="1"/>
              <a:t>затвердженим</a:t>
            </a:r>
            <a:r>
              <a:rPr lang="ru-RU" sz="2400" dirty="0"/>
              <a:t> наказом </a:t>
            </a:r>
            <a:r>
              <a:rPr lang="ru-RU" sz="2400" dirty="0" err="1"/>
              <a:t>Міністерства</a:t>
            </a:r>
            <a:r>
              <a:rPr lang="ru-RU" sz="2400" dirty="0"/>
              <a:t> </a:t>
            </a:r>
            <a:r>
              <a:rPr lang="ru-RU" sz="2400" dirty="0" err="1"/>
              <a:t>освіти</a:t>
            </a:r>
            <a:r>
              <a:rPr lang="ru-RU" sz="2400" dirty="0"/>
              <a:t> і науки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06.10.2010 </a:t>
            </a:r>
            <a:r>
              <a:rPr lang="ru-RU" sz="2400" dirty="0"/>
              <a:t>№ 930, </a:t>
            </a:r>
            <a:r>
              <a:rPr lang="ru-RU" sz="2400" dirty="0" err="1"/>
              <a:t>зареєстрованим</a:t>
            </a:r>
            <a:r>
              <a:rPr lang="ru-RU" sz="2400" dirty="0"/>
              <a:t> у </a:t>
            </a:r>
            <a:r>
              <a:rPr lang="ru-RU" sz="2400" dirty="0" err="1"/>
              <a:t>Міністерстві</a:t>
            </a:r>
            <a:r>
              <a:rPr lang="ru-RU" sz="2400" dirty="0"/>
              <a:t> </a:t>
            </a:r>
            <a:r>
              <a:rPr lang="ru-RU" sz="2400" dirty="0" err="1"/>
              <a:t>юстиції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 14 </a:t>
            </a:r>
            <a:r>
              <a:rPr lang="ru-RU" sz="2400" dirty="0" err="1"/>
              <a:t>грудня</a:t>
            </a:r>
            <a:r>
              <a:rPr lang="ru-RU" sz="2400" dirty="0"/>
              <a:t> 2010 р. за № 1255/18550.</a:t>
            </a:r>
          </a:p>
          <a:p>
            <a:r>
              <a:rPr lang="ru-RU" sz="2400" dirty="0"/>
              <a:t>Посада </a:t>
            </a:r>
            <a:r>
              <a:rPr lang="ru-RU" sz="2400" dirty="0" err="1"/>
              <a:t>асистента</a:t>
            </a:r>
            <a:r>
              <a:rPr lang="ru-RU" sz="2400" dirty="0"/>
              <a:t> </a:t>
            </a:r>
            <a:r>
              <a:rPr lang="ru-RU" sz="2400" dirty="0" err="1"/>
              <a:t>вчителя</a:t>
            </a:r>
            <a:r>
              <a:rPr lang="ru-RU" sz="2400" dirty="0"/>
              <a:t> не </a:t>
            </a:r>
            <a:r>
              <a:rPr lang="ru-RU" sz="2400" dirty="0" err="1"/>
              <a:t>передбачає</a:t>
            </a:r>
            <a:r>
              <a:rPr lang="ru-RU" sz="2400" dirty="0"/>
              <a:t> </a:t>
            </a:r>
            <a:r>
              <a:rPr lang="ru-RU" sz="2400" dirty="0" err="1"/>
              <a:t>присвоєння</a:t>
            </a:r>
            <a:r>
              <a:rPr lang="ru-RU" sz="2400" dirty="0"/>
              <a:t> </a:t>
            </a:r>
            <a:r>
              <a:rPr lang="ru-RU" sz="2400" dirty="0" err="1"/>
              <a:t>кваліфікаційних</a:t>
            </a:r>
            <a:r>
              <a:rPr lang="ru-RU" sz="2400" dirty="0"/>
              <a:t> </a:t>
            </a:r>
            <a:r>
              <a:rPr lang="ru-RU" sz="2400" dirty="0" err="1"/>
              <a:t>категорій</a:t>
            </a:r>
            <a:r>
              <a:rPr lang="ru-RU" sz="2400" dirty="0"/>
              <a:t>. </a:t>
            </a:r>
            <a:r>
              <a:rPr lang="ru-RU" sz="2400" dirty="0" err="1"/>
              <a:t>Відповідно</a:t>
            </a:r>
            <a:r>
              <a:rPr lang="ru-RU" sz="2400" dirty="0"/>
              <a:t> до постанови </a:t>
            </a:r>
            <a:r>
              <a:rPr lang="ru-RU" sz="2400" dirty="0" err="1"/>
              <a:t>Кабінету</a:t>
            </a:r>
            <a:r>
              <a:rPr lang="ru-RU" sz="2400" dirty="0"/>
              <a:t> </a:t>
            </a:r>
            <a:r>
              <a:rPr lang="ru-RU" sz="2400" dirty="0" err="1"/>
              <a:t>Міністрів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30 </a:t>
            </a:r>
            <a:r>
              <a:rPr lang="ru-RU" sz="2400" dirty="0" err="1"/>
              <a:t>серпня</a:t>
            </a:r>
            <a:r>
              <a:rPr lang="ru-RU" sz="2400" dirty="0"/>
              <a:t> 2002 р. № 1298 (із </a:t>
            </a:r>
            <a:r>
              <a:rPr lang="ru-RU" sz="2400" dirty="0" err="1"/>
              <a:t>змінами</a:t>
            </a:r>
            <a:r>
              <a:rPr lang="ru-RU" sz="2400" dirty="0"/>
              <a:t>), наказу </a:t>
            </a:r>
            <a:r>
              <a:rPr lang="ru-RU" sz="2400" dirty="0" err="1"/>
              <a:t>Міністерства</a:t>
            </a:r>
            <a:r>
              <a:rPr lang="ru-RU" sz="2400" dirty="0"/>
              <a:t> </a:t>
            </a:r>
            <a:r>
              <a:rPr lang="ru-RU" sz="2400" dirty="0" err="1"/>
              <a:t>освіти</a:t>
            </a:r>
            <a:r>
              <a:rPr lang="ru-RU" sz="2400" dirty="0"/>
              <a:t> і науки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26.09.2005 № 557 </a:t>
            </a:r>
            <a:r>
              <a:rPr lang="ru-RU" sz="2400" dirty="0" err="1"/>
              <a:t>асистенту</a:t>
            </a:r>
            <a:r>
              <a:rPr lang="ru-RU" sz="2400" dirty="0"/>
              <a:t> </a:t>
            </a:r>
            <a:r>
              <a:rPr lang="ru-RU" sz="2400" dirty="0" err="1"/>
              <a:t>вчителя</a:t>
            </a:r>
            <a:r>
              <a:rPr lang="ru-RU" sz="2400" dirty="0"/>
              <a:t> закладу </a:t>
            </a:r>
            <a:r>
              <a:rPr lang="ru-RU" sz="2400" dirty="0" err="1"/>
              <a:t>загальної</a:t>
            </a:r>
            <a:r>
              <a:rPr lang="ru-RU" sz="2400" dirty="0"/>
              <a:t> </a:t>
            </a:r>
            <a:r>
              <a:rPr lang="ru-RU" sz="2400" dirty="0" err="1"/>
              <a:t>середньої</a:t>
            </a:r>
            <a:r>
              <a:rPr lang="ru-RU" sz="2400" dirty="0"/>
              <a:t> </a:t>
            </a:r>
            <a:r>
              <a:rPr lang="ru-RU" sz="2400" dirty="0" err="1"/>
              <a:t>освіти</a:t>
            </a:r>
            <a:r>
              <a:rPr lang="ru-RU" sz="2400" dirty="0"/>
              <a:t> </a:t>
            </a:r>
            <a:r>
              <a:rPr lang="ru-RU" sz="2400" dirty="0" err="1"/>
              <a:t>встановлюються</a:t>
            </a:r>
            <a:r>
              <a:rPr lang="ru-RU" sz="2400" dirty="0"/>
              <a:t> 10-12 </a:t>
            </a:r>
            <a:r>
              <a:rPr lang="ru-RU" sz="2400" dirty="0" err="1"/>
              <a:t>тарифні</a:t>
            </a:r>
            <a:r>
              <a:rPr lang="ru-RU" sz="2400" dirty="0"/>
              <a:t> </a:t>
            </a:r>
            <a:r>
              <a:rPr lang="ru-RU" sz="2400" dirty="0" err="1"/>
              <a:t>розряди</a:t>
            </a:r>
            <a:r>
              <a:rPr lang="ru-RU" sz="2400" dirty="0"/>
              <a:t>.</a:t>
            </a:r>
          </a:p>
        </p:txBody>
      </p:sp>
      <p:pic>
        <p:nvPicPr>
          <p:cNvPr id="1026" name="Picture 2" descr="D:\організація інклюзії\Асистент\розряд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57" y="5229200"/>
            <a:ext cx="8088313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52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Доплата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006" y="1268760"/>
            <a:ext cx="8810466" cy="5184576"/>
          </a:xfrm>
        </p:spPr>
        <p:txBody>
          <a:bodyPr>
            <a:normAutofit/>
          </a:bodyPr>
          <a:lstStyle/>
          <a:p>
            <a:r>
              <a:rPr lang="ru-RU" sz="2500" dirty="0" err="1" smtClean="0"/>
              <a:t>Відповідно</a:t>
            </a:r>
            <a:r>
              <a:rPr lang="ru-RU" sz="2500" dirty="0" smtClean="0"/>
              <a:t> </a:t>
            </a:r>
            <a:r>
              <a:rPr lang="ru-RU" sz="2500" dirty="0"/>
              <a:t>до </a:t>
            </a:r>
            <a:r>
              <a:rPr lang="ru-RU" sz="2500" dirty="0" err="1"/>
              <a:t>частини</a:t>
            </a:r>
            <a:r>
              <a:rPr lang="ru-RU" sz="2500" dirty="0"/>
              <a:t> </a:t>
            </a:r>
            <a:r>
              <a:rPr lang="ru-RU" sz="2500" dirty="0" err="1"/>
              <a:t>третьої</a:t>
            </a:r>
            <a:r>
              <a:rPr lang="ru-RU" sz="2500" dirty="0"/>
              <a:t> </a:t>
            </a:r>
            <a:r>
              <a:rPr lang="ru-RU" sz="2500" dirty="0" err="1"/>
              <a:t>статті</a:t>
            </a:r>
            <a:r>
              <a:rPr lang="ru-RU" sz="2500" dirty="0"/>
              <a:t> 24 Закону </a:t>
            </a:r>
            <a:r>
              <a:rPr lang="ru-RU" sz="2500" dirty="0" err="1"/>
              <a:t>України</a:t>
            </a:r>
            <a:r>
              <a:rPr lang="ru-RU" sz="2500" dirty="0"/>
              <a:t> «Про </a:t>
            </a:r>
            <a:r>
              <a:rPr lang="ru-RU" sz="2500" dirty="0" err="1"/>
              <a:t>повну</a:t>
            </a:r>
            <a:r>
              <a:rPr lang="ru-RU" sz="2500" dirty="0"/>
              <a:t> </a:t>
            </a:r>
            <a:r>
              <a:rPr lang="ru-RU" sz="2500" dirty="0" err="1"/>
              <a:t>загальну</a:t>
            </a:r>
            <a:r>
              <a:rPr lang="ru-RU" sz="2500" dirty="0"/>
              <a:t> </a:t>
            </a:r>
            <a:r>
              <a:rPr lang="ru-RU" sz="2500" dirty="0" err="1"/>
              <a:t>середню</a:t>
            </a:r>
            <a:r>
              <a:rPr lang="ru-RU" sz="2500" dirty="0"/>
              <a:t> </a:t>
            </a:r>
            <a:r>
              <a:rPr lang="ru-RU" sz="2500" dirty="0" err="1"/>
              <a:t>освіту</a:t>
            </a:r>
            <a:r>
              <a:rPr lang="ru-RU" sz="2500" dirty="0"/>
              <a:t>» за роботу в </a:t>
            </a:r>
            <a:r>
              <a:rPr lang="ru-RU" sz="2500" dirty="0" err="1"/>
              <a:t>інклюзивних</a:t>
            </a:r>
            <a:r>
              <a:rPr lang="ru-RU" sz="2500" dirty="0"/>
              <a:t> </a:t>
            </a:r>
            <a:r>
              <a:rPr lang="ru-RU" sz="2500" dirty="0" err="1"/>
              <a:t>класах</a:t>
            </a:r>
            <a:r>
              <a:rPr lang="ru-RU" sz="2500" dirty="0"/>
              <a:t> (</a:t>
            </a:r>
            <a:r>
              <a:rPr lang="ru-RU" sz="2500" dirty="0" err="1"/>
              <a:t>групах</a:t>
            </a:r>
            <a:r>
              <a:rPr lang="ru-RU" sz="2500" dirty="0"/>
              <a:t>) </a:t>
            </a:r>
            <a:r>
              <a:rPr lang="ru-RU" sz="2500" dirty="0" err="1"/>
              <a:t>встановлюється</a:t>
            </a:r>
            <a:r>
              <a:rPr lang="ru-RU" sz="2500" dirty="0"/>
              <a:t> доплата у </a:t>
            </a:r>
            <a:r>
              <a:rPr lang="ru-RU" sz="2500" dirty="0" err="1"/>
              <a:t>співвідношенні</a:t>
            </a:r>
            <a:r>
              <a:rPr lang="ru-RU" sz="2500" dirty="0"/>
              <a:t> до </a:t>
            </a:r>
            <a:r>
              <a:rPr lang="ru-RU" sz="2500" dirty="0" err="1"/>
              <a:t>тарифної</a:t>
            </a:r>
            <a:r>
              <a:rPr lang="ru-RU" sz="2500" dirty="0"/>
              <a:t> ставки 20 </a:t>
            </a:r>
            <a:r>
              <a:rPr lang="ru-RU" sz="2500" dirty="0" err="1"/>
              <a:t>відсотків</a:t>
            </a:r>
            <a:r>
              <a:rPr lang="ru-RU" sz="2500" dirty="0"/>
              <a:t>.</a:t>
            </a:r>
          </a:p>
          <a:p>
            <a:r>
              <a:rPr lang="ru-RU" sz="2500" dirty="0" err="1"/>
              <a:t>Зазначена</a:t>
            </a:r>
            <a:r>
              <a:rPr lang="ru-RU" sz="2500" dirty="0"/>
              <a:t> доплата </a:t>
            </a:r>
            <a:r>
              <a:rPr lang="ru-RU" sz="2500" dirty="0" err="1"/>
              <a:t>встановлюється</a:t>
            </a:r>
            <a:r>
              <a:rPr lang="ru-RU" sz="2500" dirty="0"/>
              <a:t> </a:t>
            </a:r>
            <a:r>
              <a:rPr lang="ru-RU" sz="2500" dirty="0" err="1"/>
              <a:t>педагогічним</a:t>
            </a:r>
            <a:r>
              <a:rPr lang="ru-RU" sz="2500" dirty="0"/>
              <a:t> </a:t>
            </a:r>
            <a:r>
              <a:rPr lang="ru-RU" sz="2500" dirty="0" err="1"/>
              <a:t>працівникам</a:t>
            </a:r>
            <a:r>
              <a:rPr lang="ru-RU" sz="2500" dirty="0"/>
              <a:t> </a:t>
            </a:r>
            <a:r>
              <a:rPr lang="ru-RU" sz="2500" dirty="0" err="1"/>
              <a:t>тільки</a:t>
            </a:r>
            <a:r>
              <a:rPr lang="ru-RU" sz="2500" dirty="0"/>
              <a:t> за </a:t>
            </a:r>
            <a:r>
              <a:rPr lang="ru-RU" sz="2500" dirty="0" err="1"/>
              <a:t>години</a:t>
            </a:r>
            <a:r>
              <a:rPr lang="ru-RU" sz="2500" dirty="0"/>
              <a:t> </a:t>
            </a:r>
            <a:r>
              <a:rPr lang="ru-RU" sz="2500" dirty="0" err="1"/>
              <a:t>безпосередньої</a:t>
            </a:r>
            <a:r>
              <a:rPr lang="ru-RU" sz="2500" dirty="0"/>
              <a:t> роботи в </a:t>
            </a:r>
            <a:r>
              <a:rPr lang="ru-RU" sz="2500" dirty="0" err="1"/>
              <a:t>інклюзивних</a:t>
            </a:r>
            <a:r>
              <a:rPr lang="ru-RU" sz="2500" dirty="0"/>
              <a:t> </a:t>
            </a:r>
            <a:r>
              <a:rPr lang="ru-RU" sz="2500" dirty="0" err="1"/>
              <a:t>класах</a:t>
            </a:r>
            <a:r>
              <a:rPr lang="ru-RU" sz="2500" dirty="0"/>
              <a:t> (</a:t>
            </a:r>
            <a:r>
              <a:rPr lang="ru-RU" sz="2500" dirty="0" err="1"/>
              <a:t>групах</a:t>
            </a:r>
            <a:r>
              <a:rPr lang="ru-RU" sz="2500" dirty="0"/>
              <a:t>). </a:t>
            </a:r>
            <a:r>
              <a:rPr lang="ru-RU" sz="2500" dirty="0" err="1"/>
              <a:t>Оскільки</a:t>
            </a:r>
            <a:r>
              <a:rPr lang="ru-RU" sz="2500" dirty="0"/>
              <a:t> посада </a:t>
            </a:r>
            <a:r>
              <a:rPr lang="ru-RU" sz="2500" dirty="0" err="1"/>
              <a:t>асистента</a:t>
            </a:r>
            <a:r>
              <a:rPr lang="ru-RU" sz="2500" dirty="0"/>
              <a:t> </a:t>
            </a:r>
            <a:r>
              <a:rPr lang="ru-RU" sz="2500" dirty="0" err="1"/>
              <a:t>вчителя</a:t>
            </a:r>
            <a:r>
              <a:rPr lang="ru-RU" sz="2500" dirty="0"/>
              <a:t> вводиться для роботи в </a:t>
            </a:r>
            <a:r>
              <a:rPr lang="ru-RU" sz="2500" dirty="0" err="1"/>
              <a:t>інклюзивному</a:t>
            </a:r>
            <a:r>
              <a:rPr lang="ru-RU" sz="2500" dirty="0"/>
              <a:t> </a:t>
            </a:r>
            <a:r>
              <a:rPr lang="ru-RU" sz="2500" dirty="0" err="1"/>
              <a:t>класі</a:t>
            </a:r>
            <a:r>
              <a:rPr lang="ru-RU" sz="2500" dirty="0"/>
              <a:t> </a:t>
            </a:r>
            <a:r>
              <a:rPr lang="ru-RU" sz="2500" dirty="0" err="1"/>
              <a:t>зазначена</a:t>
            </a:r>
            <a:r>
              <a:rPr lang="ru-RU" sz="2500" dirty="0"/>
              <a:t> доплата </a:t>
            </a:r>
            <a:r>
              <a:rPr lang="ru-RU" sz="2500" dirty="0" err="1"/>
              <a:t>встановлюється</a:t>
            </a:r>
            <a:r>
              <a:rPr lang="ru-RU" sz="2500" dirty="0"/>
              <a:t> на все </a:t>
            </a:r>
            <a:r>
              <a:rPr lang="ru-RU" sz="2500" dirty="0" err="1"/>
              <a:t>педагогічне</a:t>
            </a:r>
            <a:r>
              <a:rPr lang="ru-RU" sz="2500" dirty="0"/>
              <a:t> </a:t>
            </a:r>
            <a:r>
              <a:rPr lang="ru-RU" sz="2500" dirty="0" err="1"/>
              <a:t>навантаження</a:t>
            </a:r>
            <a:r>
              <a:rPr lang="ru-RU" sz="2500" dirty="0"/>
              <a:t> </a:t>
            </a:r>
            <a:r>
              <a:rPr lang="ru-RU" sz="2500" dirty="0" err="1"/>
              <a:t>асистента</a:t>
            </a:r>
            <a:r>
              <a:rPr lang="ru-RU" sz="2500" dirty="0"/>
              <a:t> </a:t>
            </a:r>
            <a:r>
              <a:rPr lang="ru-RU" sz="2500" dirty="0" err="1"/>
              <a:t>вчителя</a:t>
            </a:r>
            <a:r>
              <a:rPr lang="ru-RU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852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243408"/>
            <a:ext cx="8712968" cy="1185223"/>
          </a:xfrm>
        </p:spPr>
        <p:txBody>
          <a:bodyPr/>
          <a:lstStyle/>
          <a:p>
            <a:r>
              <a:rPr lang="uk-UA" dirty="0" smtClean="0"/>
              <a:t>Використані джерела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6"/>
            <a:ext cx="9036496" cy="4824536"/>
          </a:xfrm>
        </p:spPr>
        <p:txBody>
          <a:bodyPr>
            <a:noAutofit/>
          </a:bodyPr>
          <a:lstStyle/>
          <a:p>
            <a:r>
              <a:rPr lang="ru-RU" sz="2300" dirty="0"/>
              <a:t>Закону </a:t>
            </a:r>
            <a:r>
              <a:rPr lang="ru-RU" sz="2300" dirty="0" err="1" smtClean="0"/>
              <a:t>України</a:t>
            </a:r>
            <a:r>
              <a:rPr lang="ru-RU" sz="2300" dirty="0" smtClean="0"/>
              <a:t> </a:t>
            </a:r>
            <a:r>
              <a:rPr lang="ru-RU" sz="2300" dirty="0"/>
              <a:t>“Про </a:t>
            </a:r>
            <a:r>
              <a:rPr lang="ru-RU" sz="2300" dirty="0" err="1" smtClean="0"/>
              <a:t>повну</a:t>
            </a:r>
            <a:r>
              <a:rPr lang="ru-RU" sz="2300" dirty="0" smtClean="0"/>
              <a:t> </a:t>
            </a:r>
            <a:r>
              <a:rPr lang="ru-RU" sz="2300" dirty="0" err="1" smtClean="0"/>
              <a:t>загальну</a:t>
            </a:r>
            <a:r>
              <a:rPr lang="ru-RU" sz="2300" dirty="0" smtClean="0"/>
              <a:t> </a:t>
            </a:r>
            <a:r>
              <a:rPr lang="ru-RU" sz="2300" dirty="0" err="1"/>
              <a:t>середню</a:t>
            </a:r>
            <a:r>
              <a:rPr lang="ru-RU" sz="2300" dirty="0"/>
              <a:t> </a:t>
            </a:r>
            <a:r>
              <a:rPr lang="ru-RU" sz="2300" dirty="0" err="1"/>
              <a:t>освіту</a:t>
            </a:r>
            <a:r>
              <a:rPr lang="ru-RU" sz="2300" dirty="0" smtClean="0"/>
              <a:t>”</a:t>
            </a:r>
          </a:p>
          <a:p>
            <a:r>
              <a:rPr lang="uk-UA" sz="2300" dirty="0" smtClean="0"/>
              <a:t>Типове положення при атестацію педагогічних працівників (Наказ МОН </a:t>
            </a:r>
            <a:r>
              <a:rPr lang="ru-RU" sz="2300" dirty="0" err="1"/>
              <a:t>від</a:t>
            </a:r>
            <a:r>
              <a:rPr lang="ru-RU" sz="2300" dirty="0"/>
              <a:t> 06.10.2010 № </a:t>
            </a:r>
            <a:r>
              <a:rPr lang="ru-RU" sz="2300" dirty="0" smtClean="0"/>
              <a:t>930)</a:t>
            </a:r>
            <a:endParaRPr lang="uk-UA" sz="2300" dirty="0" smtClean="0"/>
          </a:p>
          <a:p>
            <a:r>
              <a:rPr lang="ru-RU" sz="2300" dirty="0" smtClean="0"/>
              <a:t>Наказ МОН </a:t>
            </a:r>
            <a:r>
              <a:rPr lang="ru-RU" sz="2300" dirty="0" err="1" smtClean="0"/>
              <a:t>України</a:t>
            </a:r>
            <a:r>
              <a:rPr lang="ru-RU" sz="2300" dirty="0" smtClean="0"/>
              <a:t> </a:t>
            </a:r>
            <a:r>
              <a:rPr lang="ru-RU" sz="2300" dirty="0" err="1"/>
              <a:t>від</a:t>
            </a:r>
            <a:r>
              <a:rPr lang="ru-RU" sz="2300" dirty="0"/>
              <a:t> 26.09.2005 № </a:t>
            </a:r>
            <a:r>
              <a:rPr lang="ru-RU" sz="2300" dirty="0" smtClean="0"/>
              <a:t>557 </a:t>
            </a:r>
            <a:r>
              <a:rPr lang="ru-RU" sz="2300" dirty="0"/>
              <a:t>Про </a:t>
            </a:r>
            <a:r>
              <a:rPr lang="ru-RU" sz="2300" dirty="0" err="1"/>
              <a:t>впорядкування</a:t>
            </a:r>
            <a:r>
              <a:rPr lang="ru-RU" sz="2300" dirty="0"/>
              <a:t> умов оплати </a:t>
            </a:r>
            <a:r>
              <a:rPr lang="ru-RU" sz="2300" dirty="0" err="1"/>
              <a:t>праці</a:t>
            </a:r>
            <a:r>
              <a:rPr lang="ru-RU" sz="2300" dirty="0"/>
              <a:t> та </a:t>
            </a:r>
            <a:r>
              <a:rPr lang="ru-RU" sz="2300" dirty="0" err="1"/>
              <a:t>затвердження</a:t>
            </a:r>
            <a:r>
              <a:rPr lang="ru-RU" sz="2300" dirty="0"/>
              <a:t> схем </a:t>
            </a:r>
            <a:r>
              <a:rPr lang="ru-RU" sz="2300" dirty="0" err="1"/>
              <a:t>тарифних</a:t>
            </a:r>
            <a:r>
              <a:rPr lang="ru-RU" sz="2300" dirty="0"/>
              <a:t> </a:t>
            </a:r>
            <a:r>
              <a:rPr lang="ru-RU" sz="2300" dirty="0" err="1"/>
              <a:t>розрядів</a:t>
            </a:r>
            <a:r>
              <a:rPr lang="ru-RU" sz="2300" dirty="0"/>
              <a:t> </a:t>
            </a:r>
            <a:r>
              <a:rPr lang="ru-RU" sz="2300" dirty="0" err="1"/>
              <a:t>працівників</a:t>
            </a:r>
            <a:r>
              <a:rPr lang="ru-RU" sz="2300" dirty="0"/>
              <a:t> </a:t>
            </a:r>
            <a:r>
              <a:rPr lang="ru-RU" sz="2300" dirty="0" err="1"/>
              <a:t>навчальних</a:t>
            </a:r>
            <a:r>
              <a:rPr lang="ru-RU" sz="2300" dirty="0"/>
              <a:t> </a:t>
            </a:r>
            <a:r>
              <a:rPr lang="ru-RU" sz="2300" dirty="0" err="1"/>
              <a:t>закладів</a:t>
            </a:r>
            <a:r>
              <a:rPr lang="ru-RU" sz="2300" dirty="0"/>
              <a:t>, </a:t>
            </a:r>
            <a:r>
              <a:rPr lang="ru-RU" sz="2300" dirty="0" err="1"/>
              <a:t>установ</a:t>
            </a:r>
            <a:r>
              <a:rPr lang="ru-RU" sz="2300" dirty="0"/>
              <a:t> </a:t>
            </a:r>
            <a:r>
              <a:rPr lang="ru-RU" sz="2300" dirty="0" err="1"/>
              <a:t>освіти</a:t>
            </a:r>
            <a:r>
              <a:rPr lang="ru-RU" sz="2300" dirty="0"/>
              <a:t> та </a:t>
            </a:r>
            <a:r>
              <a:rPr lang="ru-RU" sz="2300" dirty="0" err="1"/>
              <a:t>наукових</a:t>
            </a:r>
            <a:r>
              <a:rPr lang="ru-RU" sz="2300" dirty="0"/>
              <a:t> </a:t>
            </a:r>
            <a:r>
              <a:rPr lang="ru-RU" sz="2300" dirty="0" err="1" smtClean="0"/>
              <a:t>установ</a:t>
            </a:r>
            <a:endParaRPr lang="ru-RU" sz="2300" dirty="0"/>
          </a:p>
          <a:p>
            <a:r>
              <a:rPr lang="uk-UA" sz="2300" dirty="0" smtClean="0"/>
              <a:t>Наказ МОН України від 08.06 2018 Про затвердження Примірного положення про команду психолого-педагогічного супроводу дитини з особливими освітніми потребами в закладу загальної середньої освіти</a:t>
            </a:r>
          </a:p>
          <a:p>
            <a:r>
              <a:rPr lang="ru-RU" sz="2300" dirty="0"/>
              <a:t>П</a:t>
            </a:r>
            <a:r>
              <a:rPr lang="ru-RU" sz="2300" dirty="0" smtClean="0"/>
              <a:t>останова </a:t>
            </a:r>
            <a:r>
              <a:rPr lang="ru-RU" sz="2300" dirty="0" err="1"/>
              <a:t>Кабінету</a:t>
            </a:r>
            <a:r>
              <a:rPr lang="ru-RU" sz="2300" dirty="0"/>
              <a:t> </a:t>
            </a:r>
            <a:r>
              <a:rPr lang="ru-RU" sz="2300" dirty="0" err="1"/>
              <a:t>Міністрів</a:t>
            </a:r>
            <a:r>
              <a:rPr lang="ru-RU" sz="2300" dirty="0"/>
              <a:t> </a:t>
            </a:r>
            <a:r>
              <a:rPr lang="ru-RU" sz="2300" dirty="0" err="1"/>
              <a:t>України</a:t>
            </a:r>
            <a:r>
              <a:rPr lang="ru-RU" sz="2300" dirty="0"/>
              <a:t> </a:t>
            </a:r>
            <a:r>
              <a:rPr lang="ru-RU" sz="2300" dirty="0" err="1"/>
              <a:t>від</a:t>
            </a:r>
            <a:r>
              <a:rPr lang="ru-RU" sz="2300" dirty="0"/>
              <a:t> 14 </a:t>
            </a:r>
            <a:r>
              <a:rPr lang="ru-RU" sz="2300" dirty="0" err="1"/>
              <a:t>червня</a:t>
            </a:r>
            <a:r>
              <a:rPr lang="ru-RU" sz="2300" dirty="0"/>
              <a:t> 2000 р. № </a:t>
            </a:r>
            <a:r>
              <a:rPr lang="ru-RU" sz="2300" dirty="0" smtClean="0"/>
              <a:t>963 </a:t>
            </a:r>
            <a:r>
              <a:rPr lang="ru-RU" sz="2300" dirty="0"/>
              <a:t>Про </a:t>
            </a:r>
            <a:r>
              <a:rPr lang="ru-RU" sz="2300" dirty="0" err="1"/>
              <a:t>затвердження</a:t>
            </a:r>
            <a:r>
              <a:rPr lang="ru-RU" sz="2300" dirty="0"/>
              <a:t> </a:t>
            </a:r>
            <a:r>
              <a:rPr lang="ru-RU" sz="2300" dirty="0" err="1"/>
              <a:t>переліку</a:t>
            </a:r>
            <a:r>
              <a:rPr lang="ru-RU" sz="2300" dirty="0"/>
              <a:t> посад </a:t>
            </a:r>
            <a:r>
              <a:rPr lang="ru-RU" sz="2300" dirty="0" err="1"/>
              <a:t>педагогічних</a:t>
            </a:r>
            <a:r>
              <a:rPr lang="ru-RU" sz="2300" dirty="0"/>
              <a:t> </a:t>
            </a:r>
            <a:br>
              <a:rPr lang="ru-RU" sz="2300" dirty="0"/>
            </a:br>
            <a:r>
              <a:rPr lang="ru-RU" sz="2300" dirty="0"/>
              <a:t>та </a:t>
            </a:r>
            <a:r>
              <a:rPr lang="ru-RU" sz="2300" dirty="0" err="1"/>
              <a:t>науково-педагогічних</a:t>
            </a:r>
            <a:r>
              <a:rPr lang="ru-RU" sz="2300" dirty="0"/>
              <a:t> </a:t>
            </a:r>
            <a:r>
              <a:rPr lang="ru-RU" sz="2300" dirty="0" err="1" smtClean="0"/>
              <a:t>працівників</a:t>
            </a:r>
            <a:endParaRPr lang="ru-RU" sz="2300" dirty="0" smtClean="0"/>
          </a:p>
          <a:p>
            <a:r>
              <a:rPr lang="ru-RU" sz="2300" dirty="0"/>
              <a:t>Лист МОНУ </a:t>
            </a:r>
            <a:r>
              <a:rPr lang="ru-RU" sz="2300" dirty="0" err="1"/>
              <a:t>від</a:t>
            </a:r>
            <a:r>
              <a:rPr lang="ru-RU" sz="2300" dirty="0"/>
              <a:t> 14.03.2019 р. N 1/11-2635 “</a:t>
            </a:r>
            <a:r>
              <a:rPr lang="ru-RU" sz="2300" dirty="0" err="1"/>
              <a:t>Щодо</a:t>
            </a:r>
            <a:r>
              <a:rPr lang="ru-RU" sz="2300" dirty="0"/>
              <a:t> </a:t>
            </a:r>
            <a:r>
              <a:rPr lang="ru-RU" sz="2300" dirty="0" err="1"/>
              <a:t>встановлення</a:t>
            </a:r>
            <a:r>
              <a:rPr lang="ru-RU" sz="2300" dirty="0"/>
              <a:t> доплати </a:t>
            </a:r>
            <a:r>
              <a:rPr lang="ru-RU" sz="2300" dirty="0" err="1"/>
              <a:t>педагогічним</a:t>
            </a:r>
            <a:r>
              <a:rPr lang="ru-RU" sz="2300" dirty="0"/>
              <a:t> </a:t>
            </a:r>
            <a:r>
              <a:rPr lang="ru-RU" sz="2300" dirty="0" err="1"/>
              <a:t>працівникам</a:t>
            </a:r>
            <a:r>
              <a:rPr lang="ru-RU" sz="2300" dirty="0"/>
              <a:t> за роботу в </a:t>
            </a:r>
            <a:r>
              <a:rPr lang="ru-RU" sz="2300" dirty="0" err="1"/>
              <a:t>інклюзивному</a:t>
            </a:r>
            <a:r>
              <a:rPr lang="ru-RU" sz="2300" dirty="0"/>
              <a:t> </a:t>
            </a:r>
            <a:r>
              <a:rPr lang="ru-RU" sz="2300" dirty="0" err="1"/>
              <a:t>класі</a:t>
            </a:r>
            <a:r>
              <a:rPr lang="ru-RU" sz="2300" dirty="0"/>
              <a:t>”</a:t>
            </a:r>
          </a:p>
          <a:p>
            <a:endParaRPr lang="ru-RU" sz="2300" dirty="0" smtClean="0"/>
          </a:p>
        </p:txBody>
      </p:sp>
    </p:spTree>
    <p:extLst>
      <p:ext uri="{BB962C8B-B14F-4D97-AF65-F5344CB8AC3E}">
        <p14:creationId xmlns:p14="http://schemas.microsoft.com/office/powerpoint/2010/main" val="170030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Використані джерела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616624"/>
          </a:xfrm>
        </p:spPr>
        <p:txBody>
          <a:bodyPr>
            <a:normAutofit fontScale="92500"/>
          </a:bodyPr>
          <a:lstStyle/>
          <a:p>
            <a:r>
              <a:rPr lang="uk-UA" sz="2800" dirty="0" smtClean="0"/>
              <a:t>Лист МОН України </a:t>
            </a:r>
            <a:r>
              <a:rPr lang="ru-RU" sz="2800" dirty="0" err="1"/>
              <a:t>Щодо</a:t>
            </a:r>
            <a:r>
              <a:rPr lang="ru-RU" sz="2800" dirty="0"/>
              <a:t> </a:t>
            </a:r>
            <a:r>
              <a:rPr lang="ru-RU" sz="2800" dirty="0" err="1"/>
              <a:t>організації</a:t>
            </a:r>
            <a:r>
              <a:rPr lang="ru-RU" sz="2800" dirty="0"/>
              <a:t> </a:t>
            </a:r>
            <a:r>
              <a:rPr lang="ru-RU" sz="2800" dirty="0" err="1"/>
              <a:t>навчання</a:t>
            </a:r>
            <a:r>
              <a:rPr lang="ru-RU" sz="2800" dirty="0"/>
              <a:t> </a:t>
            </a:r>
            <a:r>
              <a:rPr lang="ru-RU" sz="2800" dirty="0" err="1"/>
              <a:t>осіб</a:t>
            </a:r>
            <a:r>
              <a:rPr lang="ru-RU" sz="2800" dirty="0"/>
              <a:t> </a:t>
            </a:r>
            <a:r>
              <a:rPr lang="ru-RU" sz="2800" dirty="0" smtClean="0"/>
              <a:t>з </a:t>
            </a:r>
            <a:r>
              <a:rPr lang="ru-RU" sz="2800" dirty="0" err="1" smtClean="0"/>
              <a:t>особливими</a:t>
            </a:r>
            <a:r>
              <a:rPr lang="ru-RU" sz="2800" dirty="0" smtClean="0"/>
              <a:t> </a:t>
            </a:r>
            <a:r>
              <a:rPr lang="ru-RU" sz="2800" dirty="0" err="1"/>
              <a:t>освітніми</a:t>
            </a:r>
            <a:r>
              <a:rPr lang="ru-RU" sz="2800" dirty="0"/>
              <a:t> </a:t>
            </a:r>
            <a:r>
              <a:rPr lang="ru-RU" sz="2800" dirty="0" smtClean="0"/>
              <a:t>потребами у </a:t>
            </a:r>
            <a:r>
              <a:rPr lang="ru-RU" sz="2800" dirty="0"/>
              <a:t>закладах </a:t>
            </a:r>
            <a:r>
              <a:rPr lang="ru-RU" sz="2800" dirty="0" err="1" smtClean="0"/>
              <a:t>загальної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середньої</a:t>
            </a:r>
            <a:r>
              <a:rPr lang="ru-RU" sz="2800" dirty="0" smtClean="0"/>
              <a:t> </a:t>
            </a:r>
            <a:r>
              <a:rPr lang="ru-RU" sz="2800" dirty="0" err="1" smtClean="0"/>
              <a:t>освіти</a:t>
            </a:r>
            <a:r>
              <a:rPr lang="ru-RU" sz="2800" dirty="0" smtClean="0"/>
              <a:t> у </a:t>
            </a:r>
            <a:r>
              <a:rPr lang="ru-RU" sz="2800" dirty="0"/>
              <a:t>2020/2021 </a:t>
            </a:r>
            <a:r>
              <a:rPr lang="ru-RU" sz="2800" dirty="0" err="1"/>
              <a:t>навчальному</a:t>
            </a:r>
            <a:r>
              <a:rPr lang="ru-RU" sz="2800" dirty="0"/>
              <a:t> </a:t>
            </a:r>
            <a:r>
              <a:rPr lang="ru-RU" sz="2800" dirty="0" err="1"/>
              <a:t>році</a:t>
            </a:r>
            <a:endParaRPr lang="ru-RU" sz="2800" dirty="0"/>
          </a:p>
          <a:p>
            <a:r>
              <a:rPr lang="ru-RU" sz="2800" dirty="0" err="1" smtClean="0"/>
              <a:t>Методичний</a:t>
            </a:r>
            <a:r>
              <a:rPr lang="ru-RU" sz="2800" dirty="0" smtClean="0"/>
              <a:t> </a:t>
            </a:r>
            <a:r>
              <a:rPr lang="ru-RU" sz="2800" dirty="0" err="1"/>
              <a:t>посібник</a:t>
            </a:r>
            <a:r>
              <a:rPr lang="ru-RU" sz="2800" dirty="0"/>
              <a:t> «</a:t>
            </a:r>
            <a:r>
              <a:rPr lang="ru-RU" sz="2800" dirty="0" err="1"/>
              <a:t>Організаційні</a:t>
            </a:r>
            <a:r>
              <a:rPr lang="ru-RU" sz="2800" dirty="0"/>
              <a:t> засади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/>
              <a:t>асистента</a:t>
            </a:r>
            <a:r>
              <a:rPr lang="ru-RU" sz="2800" dirty="0"/>
              <a:t> </a:t>
            </a:r>
            <a:r>
              <a:rPr lang="ru-RU" sz="2800" dirty="0" err="1"/>
              <a:t>вчителя</a:t>
            </a:r>
            <a:r>
              <a:rPr lang="ru-RU" sz="2800" dirty="0"/>
              <a:t> в </a:t>
            </a:r>
            <a:r>
              <a:rPr lang="ru-RU" sz="2800" dirty="0" err="1"/>
              <a:t>інклюзивному</a:t>
            </a:r>
            <a:r>
              <a:rPr lang="ru-RU" sz="2800" dirty="0"/>
              <a:t> </a:t>
            </a:r>
            <a:r>
              <a:rPr lang="ru-RU" sz="2800" dirty="0" err="1"/>
              <a:t>класі</a:t>
            </a:r>
            <a:r>
              <a:rPr lang="ru-RU" sz="2800" dirty="0"/>
              <a:t>» </a:t>
            </a:r>
            <a:r>
              <a:rPr lang="ru-RU" sz="2800" dirty="0" err="1"/>
              <a:t>Харків</a:t>
            </a:r>
            <a:r>
              <a:rPr lang="ru-RU" sz="2800" dirty="0"/>
              <a:t> «</a:t>
            </a:r>
            <a:r>
              <a:rPr lang="ru-RU" sz="2800" dirty="0" err="1"/>
              <a:t>Друкарня</a:t>
            </a:r>
            <a:r>
              <a:rPr lang="ru-RU" sz="2800" dirty="0"/>
              <a:t> Мадрид» - 2019</a:t>
            </a:r>
          </a:p>
          <a:p>
            <a:r>
              <a:rPr lang="en-US" sz="2800" dirty="0">
                <a:hlinkClick r:id="rId2"/>
              </a:rPr>
              <a:t>http://kyiv8.irc.org.ua/dokumentaciya-asistenta-vchitelya-19-34-05-05-04-2021/</a:t>
            </a:r>
            <a:endParaRPr lang="uk-UA" sz="2800" dirty="0" smtClean="0">
              <a:hlinkClick r:id="rId2"/>
            </a:endParaRPr>
          </a:p>
          <a:p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naurok.com.ua/post/dokumentaciya-dlya-asistenta-vchitelya-korotko-pro-golovne</a:t>
            </a:r>
            <a:endParaRPr lang="uk-UA" sz="2800" dirty="0" smtClean="0"/>
          </a:p>
          <a:p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incluzivnaosvita.blogspot.com/p/blog-page_23.html</a:t>
            </a:r>
            <a:endParaRPr lang="uk-UA" sz="2800" dirty="0" smtClean="0"/>
          </a:p>
          <a:p>
            <a:r>
              <a:rPr lang="en-US" sz="2800" u="sng" dirty="0"/>
              <a:t>http://rcpio.ippo.kubg.edu.ua/</a:t>
            </a:r>
            <a:endParaRPr lang="uk-UA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466901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3374"/>
            <a:ext cx="8712968" cy="3735666"/>
          </a:xfrm>
        </p:spPr>
        <p:txBody>
          <a:bodyPr>
            <a:normAutofit/>
          </a:bodyPr>
          <a:lstStyle/>
          <a:p>
            <a:r>
              <a:rPr lang="uk-UA" sz="7200" dirty="0" smtClean="0"/>
              <a:t>Дякую за увагу!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Хто такий </a:t>
            </a:r>
            <a:r>
              <a:rPr lang="uk-UA" dirty="0"/>
              <a:t>а</a:t>
            </a:r>
            <a:r>
              <a:rPr lang="uk-UA" dirty="0" smtClean="0"/>
              <a:t>систент вчителя/вихователя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7332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sz="3100" dirty="0" err="1" smtClean="0"/>
              <a:t>Відповідно</a:t>
            </a:r>
            <a:r>
              <a:rPr lang="ru-RU" sz="3100" dirty="0" smtClean="0"/>
              <a:t> </a:t>
            </a:r>
            <a:r>
              <a:rPr lang="ru-RU" sz="3100" dirty="0"/>
              <a:t>до </a:t>
            </a:r>
            <a:r>
              <a:rPr lang="ru-RU" sz="3100" dirty="0" err="1"/>
              <a:t>Переліку</a:t>
            </a:r>
            <a:r>
              <a:rPr lang="ru-RU" sz="3100" dirty="0"/>
              <a:t> посад </a:t>
            </a:r>
            <a:r>
              <a:rPr lang="ru-RU" sz="3100" dirty="0" err="1"/>
              <a:t>педагогічних</a:t>
            </a:r>
            <a:r>
              <a:rPr lang="ru-RU" sz="3100" dirty="0"/>
              <a:t> та </a:t>
            </a:r>
            <a:r>
              <a:rPr lang="ru-RU" sz="3100" dirty="0" err="1"/>
              <a:t>науково-педагогічних</a:t>
            </a:r>
            <a:r>
              <a:rPr lang="ru-RU" sz="3100" dirty="0"/>
              <a:t> </a:t>
            </a:r>
            <a:r>
              <a:rPr lang="ru-RU" sz="3100" dirty="0" err="1"/>
              <a:t>працівників</a:t>
            </a:r>
            <a:r>
              <a:rPr lang="ru-RU" sz="3100" dirty="0"/>
              <a:t>, </a:t>
            </a:r>
            <a:r>
              <a:rPr lang="ru-RU" sz="3100" dirty="0" err="1"/>
              <a:t>затвердженого</a:t>
            </a:r>
            <a:r>
              <a:rPr lang="ru-RU" sz="3100" dirty="0"/>
              <a:t> </a:t>
            </a:r>
            <a:r>
              <a:rPr lang="ru-RU" sz="3100" dirty="0" err="1"/>
              <a:t>постановою</a:t>
            </a:r>
            <a:r>
              <a:rPr lang="ru-RU" sz="3100" dirty="0"/>
              <a:t> </a:t>
            </a:r>
            <a:r>
              <a:rPr lang="ru-RU" sz="3100" dirty="0" err="1"/>
              <a:t>Кабінету</a:t>
            </a:r>
            <a:r>
              <a:rPr lang="ru-RU" sz="3100" dirty="0"/>
              <a:t> </a:t>
            </a:r>
            <a:r>
              <a:rPr lang="ru-RU" sz="3100" dirty="0" err="1"/>
              <a:t>Міністрів</a:t>
            </a:r>
            <a:r>
              <a:rPr lang="ru-RU" sz="3100" dirty="0"/>
              <a:t> </a:t>
            </a:r>
            <a:r>
              <a:rPr lang="ru-RU" sz="3100" dirty="0" err="1"/>
              <a:t>України</a:t>
            </a:r>
            <a:r>
              <a:rPr lang="ru-RU" sz="3100" dirty="0"/>
              <a:t> </a:t>
            </a:r>
            <a:r>
              <a:rPr lang="ru-RU" sz="3100" dirty="0" err="1"/>
              <a:t>від</a:t>
            </a:r>
            <a:r>
              <a:rPr lang="ru-RU" sz="3100" dirty="0"/>
              <a:t> 14 </a:t>
            </a:r>
            <a:r>
              <a:rPr lang="ru-RU" sz="3100" dirty="0" err="1"/>
              <a:t>червня</a:t>
            </a:r>
            <a:r>
              <a:rPr lang="ru-RU" sz="3100" dirty="0"/>
              <a:t> 2000 р. № 963, </a:t>
            </a:r>
            <a:r>
              <a:rPr lang="ru-RU" sz="3100" dirty="0" err="1"/>
              <a:t>асистенти</a:t>
            </a:r>
            <a:r>
              <a:rPr lang="ru-RU" sz="3100" dirty="0"/>
              <a:t> </a:t>
            </a:r>
            <a:r>
              <a:rPr lang="ru-RU" sz="3100" dirty="0" err="1"/>
              <a:t>вчителів</a:t>
            </a:r>
            <a:r>
              <a:rPr lang="ru-RU" sz="3100" dirty="0"/>
              <a:t> </a:t>
            </a:r>
            <a:r>
              <a:rPr lang="ru-RU" sz="4000" b="1" u="sng" dirty="0">
                <a:solidFill>
                  <a:schemeClr val="tx1"/>
                </a:solidFill>
              </a:rPr>
              <a:t>є </a:t>
            </a:r>
            <a:r>
              <a:rPr lang="ru-RU" sz="4000" b="1" u="sng" dirty="0" err="1">
                <a:solidFill>
                  <a:schemeClr val="tx1"/>
                </a:solidFill>
              </a:rPr>
              <a:t>педагогічними</a:t>
            </a:r>
            <a:r>
              <a:rPr lang="ru-RU" sz="4000" b="1" u="sng" dirty="0">
                <a:solidFill>
                  <a:schemeClr val="tx1"/>
                </a:solidFill>
              </a:rPr>
              <a:t> </a:t>
            </a:r>
            <a:r>
              <a:rPr lang="ru-RU" sz="4000" b="1" u="sng" dirty="0" err="1">
                <a:solidFill>
                  <a:schemeClr val="tx1"/>
                </a:solidFill>
              </a:rPr>
              <a:t>працівниками</a:t>
            </a:r>
            <a:r>
              <a:rPr lang="ru-RU" sz="4000" b="1" u="sng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sz="3100" dirty="0" smtClean="0"/>
              <a:t>На </a:t>
            </a:r>
            <a:r>
              <a:rPr lang="ru-RU" sz="3100" dirty="0" err="1"/>
              <a:t>асистента</a:t>
            </a:r>
            <a:r>
              <a:rPr lang="ru-RU" sz="3100" dirty="0"/>
              <a:t> </a:t>
            </a:r>
            <a:r>
              <a:rPr lang="ru-RU" sz="3100" dirty="0" err="1"/>
              <a:t>вчителя</a:t>
            </a:r>
            <a:r>
              <a:rPr lang="ru-RU" sz="3100" dirty="0"/>
              <a:t> </a:t>
            </a:r>
            <a:r>
              <a:rPr lang="ru-RU" sz="3100" dirty="0" err="1"/>
              <a:t>поширюються</a:t>
            </a:r>
            <a:r>
              <a:rPr lang="ru-RU" sz="3100" dirty="0"/>
              <a:t> </a:t>
            </a:r>
            <a:r>
              <a:rPr lang="ru-RU" sz="3100" dirty="0" err="1"/>
              <a:t>норми</a:t>
            </a:r>
            <a:r>
              <a:rPr lang="ru-RU" sz="3100" dirty="0"/>
              <a:t> </a:t>
            </a:r>
            <a:r>
              <a:rPr lang="ru-RU" sz="3100" dirty="0" err="1"/>
              <a:t>статті</a:t>
            </a:r>
            <a:r>
              <a:rPr lang="ru-RU" sz="3100" dirty="0"/>
              <a:t> 22 Закону «Про </a:t>
            </a:r>
            <a:r>
              <a:rPr lang="ru-RU" sz="3100" dirty="0" err="1"/>
              <a:t>повну</a:t>
            </a:r>
            <a:r>
              <a:rPr lang="ru-RU" sz="3100" dirty="0"/>
              <a:t> </a:t>
            </a:r>
            <a:r>
              <a:rPr lang="ru-RU" sz="3100" dirty="0" err="1"/>
              <a:t>загальну</a:t>
            </a:r>
            <a:r>
              <a:rPr lang="ru-RU" sz="3100" dirty="0"/>
              <a:t> </a:t>
            </a:r>
            <a:r>
              <a:rPr lang="ru-RU" sz="3100" dirty="0" err="1"/>
              <a:t>середню</a:t>
            </a:r>
            <a:r>
              <a:rPr lang="ru-RU" sz="3100" dirty="0"/>
              <a:t> </a:t>
            </a:r>
            <a:r>
              <a:rPr lang="ru-RU" sz="3100" dirty="0" err="1"/>
              <a:t>освіту</a:t>
            </a:r>
            <a:r>
              <a:rPr lang="ru-RU" sz="3100" dirty="0"/>
              <a:t>» </a:t>
            </a:r>
            <a:r>
              <a:rPr lang="ru-RU" sz="3100" dirty="0" err="1"/>
              <a:t>щодо</a:t>
            </a:r>
            <a:r>
              <a:rPr lang="ru-RU" sz="3100" dirty="0"/>
              <a:t> </a:t>
            </a:r>
            <a:r>
              <a:rPr lang="ru-RU" sz="3100" dirty="0" err="1"/>
              <a:t>педагогічного</a:t>
            </a:r>
            <a:r>
              <a:rPr lang="ru-RU" sz="3100" dirty="0"/>
              <a:t> </a:t>
            </a:r>
            <a:r>
              <a:rPr lang="ru-RU" sz="3100" dirty="0" err="1"/>
              <a:t>працівника</a:t>
            </a:r>
            <a:r>
              <a:rPr lang="ru-RU" sz="3100" dirty="0"/>
              <a:t>. </a:t>
            </a:r>
            <a:endParaRPr lang="ru-RU" sz="3100" dirty="0" smtClean="0"/>
          </a:p>
          <a:p>
            <a:pPr marL="0" indent="0">
              <a:buNone/>
            </a:pPr>
            <a:r>
              <a:rPr lang="ru-RU" sz="3100" dirty="0"/>
              <a:t> </a:t>
            </a:r>
            <a:r>
              <a:rPr lang="ru-RU" sz="3100" dirty="0" smtClean="0"/>
              <a:t>    </a:t>
            </a:r>
            <a:r>
              <a:rPr lang="ru-RU" sz="3100" dirty="0" err="1" smtClean="0"/>
              <a:t>Зокрема</a:t>
            </a:r>
            <a:r>
              <a:rPr lang="ru-RU" sz="3100" dirty="0"/>
              <a:t>, на посаду </a:t>
            </a:r>
            <a:r>
              <a:rPr lang="ru-RU" sz="3100" dirty="0" err="1"/>
              <a:t>асистента</a:t>
            </a:r>
            <a:r>
              <a:rPr lang="ru-RU" sz="3100" dirty="0"/>
              <a:t> </a:t>
            </a:r>
            <a:r>
              <a:rPr lang="ru-RU" sz="3100" dirty="0" err="1"/>
              <a:t>вчителя</a:t>
            </a:r>
            <a:r>
              <a:rPr lang="ru-RU" sz="3100" dirty="0"/>
              <a:t> </a:t>
            </a:r>
            <a:r>
              <a:rPr lang="ru-RU" sz="3100" dirty="0" err="1"/>
              <a:t>приймаються</a:t>
            </a:r>
            <a:r>
              <a:rPr lang="ru-RU" sz="3100" dirty="0"/>
              <a:t> особи:</a:t>
            </a:r>
          </a:p>
          <a:p>
            <a:pPr marL="0" indent="0">
              <a:buNone/>
            </a:pPr>
            <a:r>
              <a:rPr lang="ru-RU" sz="3100" dirty="0" smtClean="0"/>
              <a:t>     • </a:t>
            </a:r>
            <a:r>
              <a:rPr lang="ru-RU" sz="3100" dirty="0" err="1"/>
              <a:t>які</a:t>
            </a:r>
            <a:r>
              <a:rPr lang="ru-RU" sz="3100" dirty="0"/>
              <a:t> </a:t>
            </a:r>
            <a:r>
              <a:rPr lang="ru-RU" sz="3100" dirty="0" err="1"/>
              <a:t>мають</a:t>
            </a:r>
            <a:r>
              <a:rPr lang="ru-RU" sz="3100" dirty="0"/>
              <a:t> </a:t>
            </a:r>
            <a:r>
              <a:rPr lang="ru-RU" sz="3100" dirty="0" err="1"/>
              <a:t>педагогічну</a:t>
            </a:r>
            <a:r>
              <a:rPr lang="ru-RU" sz="3100" dirty="0"/>
              <a:t> </a:t>
            </a:r>
            <a:r>
              <a:rPr lang="ru-RU" sz="3100" dirty="0" err="1"/>
              <a:t>освіту</a:t>
            </a:r>
            <a:r>
              <a:rPr lang="ru-RU" sz="3100" dirty="0"/>
              <a:t>, </a:t>
            </a:r>
            <a:r>
              <a:rPr lang="ru-RU" sz="3100" dirty="0" err="1"/>
              <a:t>вищу</a:t>
            </a:r>
            <a:r>
              <a:rPr lang="ru-RU" sz="3100" dirty="0"/>
              <a:t> </a:t>
            </a:r>
            <a:r>
              <a:rPr lang="ru-RU" sz="3100" dirty="0" err="1"/>
              <a:t>освіту</a:t>
            </a:r>
            <a:r>
              <a:rPr lang="ru-RU" sz="3100" dirty="0"/>
              <a:t> та/</a:t>
            </a:r>
            <a:r>
              <a:rPr lang="ru-RU" sz="3100" dirty="0" err="1"/>
              <a:t>або</a:t>
            </a:r>
            <a:r>
              <a:rPr lang="ru-RU" sz="3100" dirty="0"/>
              <a:t> </a:t>
            </a:r>
            <a:r>
              <a:rPr lang="ru-RU" sz="3100" dirty="0" err="1"/>
              <a:t>професійну</a:t>
            </a:r>
            <a:r>
              <a:rPr lang="ru-RU" sz="3100" dirty="0"/>
              <a:t> </a:t>
            </a:r>
            <a:r>
              <a:rPr lang="ru-RU" sz="3100" dirty="0" err="1"/>
              <a:t>кваліфікацію</a:t>
            </a:r>
            <a:r>
              <a:rPr lang="ru-RU" sz="3100" dirty="0"/>
              <a:t>;</a:t>
            </a:r>
          </a:p>
          <a:p>
            <a:pPr marL="0" indent="0">
              <a:buNone/>
            </a:pPr>
            <a:r>
              <a:rPr lang="ru-RU" sz="3100" dirty="0" smtClean="0"/>
              <a:t>     • </a:t>
            </a:r>
            <a:r>
              <a:rPr lang="ru-RU" sz="3100" dirty="0" err="1"/>
              <a:t>вільно</a:t>
            </a:r>
            <a:r>
              <a:rPr lang="ru-RU" sz="3100" dirty="0"/>
              <a:t> </a:t>
            </a:r>
            <a:r>
              <a:rPr lang="ru-RU" sz="3100" dirty="0" err="1"/>
              <a:t>володіють</a:t>
            </a:r>
            <a:r>
              <a:rPr lang="ru-RU" sz="3100" dirty="0"/>
              <a:t> державною </a:t>
            </a:r>
            <a:r>
              <a:rPr lang="ru-RU" sz="3100" dirty="0" err="1"/>
              <a:t>мовою</a:t>
            </a:r>
            <a:r>
              <a:rPr lang="ru-RU" sz="3100" dirty="0"/>
              <a:t> (для </a:t>
            </a:r>
            <a:r>
              <a:rPr lang="ru-RU" sz="3100" dirty="0" err="1"/>
              <a:t>громадян</a:t>
            </a:r>
            <a:r>
              <a:rPr lang="ru-RU" sz="3100" dirty="0"/>
              <a:t> </a:t>
            </a:r>
            <a:r>
              <a:rPr lang="ru-RU" sz="3100" dirty="0" err="1"/>
              <a:t>України</a:t>
            </a:r>
            <a:r>
              <a:rPr lang="ru-RU" sz="3100" dirty="0"/>
              <a:t>) </a:t>
            </a:r>
            <a:r>
              <a:rPr lang="ru-RU" sz="3100" dirty="0" err="1"/>
              <a:t>або</a:t>
            </a:r>
            <a:r>
              <a:rPr lang="ru-RU" sz="3100" dirty="0"/>
              <a:t> </a:t>
            </a:r>
            <a:r>
              <a:rPr lang="ru-RU" sz="3100" dirty="0" err="1"/>
              <a:t>володіють</a:t>
            </a:r>
            <a:r>
              <a:rPr lang="ru-RU" sz="3100" dirty="0"/>
              <a:t> державною </a:t>
            </a:r>
            <a:r>
              <a:rPr lang="ru-RU" sz="3100" dirty="0" err="1"/>
              <a:t>мовою</a:t>
            </a:r>
            <a:r>
              <a:rPr lang="ru-RU" sz="3100" dirty="0"/>
              <a:t> в </a:t>
            </a:r>
            <a:r>
              <a:rPr lang="ru-RU" sz="3100" dirty="0" err="1"/>
              <a:t>обсязі</a:t>
            </a:r>
            <a:r>
              <a:rPr lang="ru-RU" sz="3100" dirty="0"/>
              <a:t>, </a:t>
            </a:r>
            <a:r>
              <a:rPr lang="ru-RU" sz="3100" dirty="0" err="1"/>
              <a:t>достатньому</a:t>
            </a:r>
            <a:r>
              <a:rPr lang="ru-RU" sz="3100" dirty="0"/>
              <a:t> для </a:t>
            </a:r>
            <a:r>
              <a:rPr lang="ru-RU" sz="3100" dirty="0" err="1"/>
              <a:t>спілкування</a:t>
            </a:r>
            <a:r>
              <a:rPr lang="ru-RU" sz="3100" dirty="0"/>
              <a:t> (для </a:t>
            </a:r>
            <a:r>
              <a:rPr lang="ru-RU" sz="3100" dirty="0" err="1"/>
              <a:t>іноземців</a:t>
            </a:r>
            <a:r>
              <a:rPr lang="ru-RU" sz="3100" dirty="0"/>
              <a:t> та </a:t>
            </a:r>
            <a:r>
              <a:rPr lang="ru-RU" sz="3100" dirty="0" err="1"/>
              <a:t>осіб</a:t>
            </a:r>
            <a:r>
              <a:rPr lang="ru-RU" sz="3100" dirty="0"/>
              <a:t> без </a:t>
            </a:r>
            <a:r>
              <a:rPr lang="ru-RU" sz="3100" dirty="0" err="1"/>
              <a:t>громадянства</a:t>
            </a:r>
            <a:r>
              <a:rPr lang="ru-RU" sz="3100" dirty="0"/>
              <a:t>);</a:t>
            </a:r>
          </a:p>
          <a:p>
            <a:pPr marL="0" indent="0">
              <a:buNone/>
            </a:pPr>
            <a:r>
              <a:rPr lang="ru-RU" sz="3100" dirty="0" smtClean="0"/>
              <a:t>     • </a:t>
            </a:r>
            <a:r>
              <a:rPr lang="ru-RU" sz="3100" dirty="0" err="1"/>
              <a:t>моральні</a:t>
            </a:r>
            <a:r>
              <a:rPr lang="ru-RU" sz="3100" dirty="0"/>
              <a:t> </a:t>
            </a:r>
            <a:r>
              <a:rPr lang="ru-RU" sz="3100" dirty="0" err="1"/>
              <a:t>якості</a:t>
            </a:r>
            <a:r>
              <a:rPr lang="ru-RU" sz="3100" dirty="0"/>
              <a:t> та </a:t>
            </a:r>
            <a:r>
              <a:rPr lang="ru-RU" sz="3100" dirty="0" err="1"/>
              <a:t>фізичний</a:t>
            </a:r>
            <a:r>
              <a:rPr lang="ru-RU" sz="3100" dirty="0"/>
              <a:t> і </a:t>
            </a:r>
            <a:r>
              <a:rPr lang="ru-RU" sz="3100" dirty="0" err="1"/>
              <a:t>психічний</a:t>
            </a:r>
            <a:r>
              <a:rPr lang="ru-RU" sz="3100" dirty="0"/>
              <a:t> стан </a:t>
            </a:r>
            <a:r>
              <a:rPr lang="ru-RU" sz="3100" dirty="0" err="1"/>
              <a:t>здоров’я</a:t>
            </a:r>
            <a:r>
              <a:rPr lang="ru-RU" sz="3100" dirty="0"/>
              <a:t> </a:t>
            </a:r>
            <a:r>
              <a:rPr lang="ru-RU" sz="3100" dirty="0" err="1"/>
              <a:t>яких</a:t>
            </a:r>
            <a:r>
              <a:rPr lang="ru-RU" sz="3100" dirty="0"/>
              <a:t> </a:t>
            </a:r>
            <a:r>
              <a:rPr lang="ru-RU" sz="3100" dirty="0" err="1"/>
              <a:t>дозволяють</a:t>
            </a:r>
            <a:r>
              <a:rPr lang="ru-RU" sz="3100" dirty="0"/>
              <a:t> </a:t>
            </a:r>
            <a:r>
              <a:rPr lang="ru-RU" sz="3100" dirty="0" err="1"/>
              <a:t>виконувати</a:t>
            </a:r>
            <a:r>
              <a:rPr lang="ru-RU" sz="3100" dirty="0"/>
              <a:t> </a:t>
            </a:r>
            <a:r>
              <a:rPr lang="ru-RU" sz="3100" dirty="0" err="1"/>
              <a:t>професійні</a:t>
            </a:r>
            <a:r>
              <a:rPr lang="ru-RU" sz="3100" dirty="0"/>
              <a:t> </a:t>
            </a:r>
            <a:r>
              <a:rPr lang="ru-RU" sz="3100" dirty="0" err="1"/>
              <a:t>обов’язки</a:t>
            </a:r>
            <a:r>
              <a:rPr lang="ru-RU" sz="3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3191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617" y="1196752"/>
            <a:ext cx="8308191" cy="4630291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Асистент</a:t>
            </a:r>
            <a:r>
              <a:rPr lang="ru-RU" dirty="0" smtClean="0"/>
              <a:t> </a:t>
            </a:r>
            <a:r>
              <a:rPr lang="ru-RU" dirty="0" err="1"/>
              <a:t>вчителя</a:t>
            </a:r>
            <a:r>
              <a:rPr lang="ru-RU" dirty="0"/>
              <a:t> є </a:t>
            </a:r>
            <a:r>
              <a:rPr lang="ru-RU" dirty="0" err="1"/>
              <a:t>учасником</a:t>
            </a:r>
            <a:r>
              <a:rPr lang="ru-RU" dirty="0"/>
              <a:t> </a:t>
            </a:r>
            <a:r>
              <a:rPr lang="ru-RU" dirty="0" err="1" smtClean="0"/>
              <a:t>команди</a:t>
            </a:r>
            <a:r>
              <a:rPr lang="ru-RU" dirty="0" smtClean="0"/>
              <a:t> </a:t>
            </a:r>
            <a:r>
              <a:rPr lang="ru-RU" dirty="0"/>
              <a:t>психолого- 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супроводу</a:t>
            </a:r>
            <a:r>
              <a:rPr lang="ru-RU" dirty="0"/>
              <a:t> та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Примірного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про команду </a:t>
            </a:r>
            <a:r>
              <a:rPr lang="ru-RU" dirty="0" err="1"/>
              <a:t>супроводу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участь в </a:t>
            </a:r>
            <a:r>
              <a:rPr lang="ru-RU" dirty="0" err="1"/>
              <a:t>розробці</a:t>
            </a:r>
            <a:r>
              <a:rPr lang="ru-RU" dirty="0"/>
              <a:t> </a:t>
            </a:r>
            <a:r>
              <a:rPr lang="ru-RU" dirty="0" err="1"/>
              <a:t>індивідуальної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, </a:t>
            </a:r>
            <a:r>
              <a:rPr lang="ru-RU" dirty="0" err="1"/>
              <a:t>асистент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 не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самостійної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індивідуальної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та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плану.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03920" y="205774"/>
            <a:ext cx="8712968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Хто такий асистент вчителя/вихователя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349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функції асистента</a:t>
            </a:r>
            <a:endParaRPr lang="ru-RU" dirty="0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09675" y="1243360"/>
            <a:ext cx="2384425" cy="538163"/>
            <a:chOff x="555" y="1126"/>
            <a:chExt cx="1502" cy="339"/>
          </a:xfrm>
        </p:grpSpPr>
        <p:sp>
          <p:nvSpPr>
            <p:cNvPr id="5" name="AutoShape 24"/>
            <p:cNvSpPr>
              <a:spLocks noChangeArrowheads="1"/>
            </p:cNvSpPr>
            <p:nvPr/>
          </p:nvSpPr>
          <p:spPr bwMode="gray">
            <a:xfrm>
              <a:off x="555" y="1126"/>
              <a:ext cx="1502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36078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36078"/>
                    <a:invGamma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7" name="AutoShape 25"/>
            <p:cNvSpPr>
              <a:spLocks noChangeArrowheads="1"/>
            </p:cNvSpPr>
            <p:nvPr/>
          </p:nvSpPr>
          <p:spPr bwMode="gray">
            <a:xfrm>
              <a:off x="574" y="1145"/>
              <a:ext cx="1464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alpha val="89999"/>
                  </a:schemeClr>
                </a:gs>
                <a:gs pos="5000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89999"/>
                  </a:scheme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uk-UA" sz="2000" b="1" dirty="0" smtClean="0"/>
                <a:t>Організаційна</a:t>
              </a:r>
              <a:endParaRPr lang="ru-RU" sz="2000" b="1" dirty="0"/>
            </a:p>
          </p:txBody>
        </p:sp>
      </p:grp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3232423" y="1241773"/>
            <a:ext cx="2382838" cy="538163"/>
            <a:chOff x="2251" y="1126"/>
            <a:chExt cx="1501" cy="339"/>
          </a:xfrm>
        </p:grpSpPr>
        <p:sp>
          <p:nvSpPr>
            <p:cNvPr id="9" name="AutoShape 16"/>
            <p:cNvSpPr>
              <a:spLocks noChangeArrowheads="1"/>
            </p:cNvSpPr>
            <p:nvPr/>
          </p:nvSpPr>
          <p:spPr bwMode="gray">
            <a:xfrm>
              <a:off x="2251" y="1126"/>
              <a:ext cx="1501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AEAEA">
                    <a:gamma/>
                    <a:shade val="3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36078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AutoShape 17"/>
            <p:cNvSpPr>
              <a:spLocks noChangeArrowheads="1"/>
            </p:cNvSpPr>
            <p:nvPr/>
          </p:nvSpPr>
          <p:spPr bwMode="gray">
            <a:xfrm>
              <a:off x="2269" y="1145"/>
              <a:ext cx="1465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alpha val="89999"/>
                  </a:schemeClr>
                </a:gs>
                <a:gs pos="5000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>
                    <a:alpha val="89999"/>
                  </a:scheme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uk-UA" sz="2000" b="1" dirty="0" smtClean="0"/>
                <a:t>Навчально-</a:t>
              </a:r>
            </a:p>
            <a:p>
              <a:pPr algn="ctr"/>
              <a:r>
                <a:rPr lang="uk-UA" sz="2000" b="1" dirty="0" smtClean="0"/>
                <a:t>розвивальна</a:t>
              </a:r>
              <a:endParaRPr lang="ru-RU" b="1" dirty="0"/>
            </a:p>
          </p:txBody>
        </p:sp>
      </p:grpSp>
      <p:grpSp>
        <p:nvGrpSpPr>
          <p:cNvPr id="11" name="Group 15"/>
          <p:cNvGrpSpPr>
            <a:grpSpLocks/>
          </p:cNvGrpSpPr>
          <p:nvPr/>
        </p:nvGrpSpPr>
        <p:grpSpPr bwMode="auto">
          <a:xfrm>
            <a:off x="6444208" y="1241772"/>
            <a:ext cx="2382838" cy="538163"/>
            <a:chOff x="2251" y="1126"/>
            <a:chExt cx="1501" cy="339"/>
          </a:xfrm>
        </p:grpSpPr>
        <p:sp>
          <p:nvSpPr>
            <p:cNvPr id="12" name="AutoShape 16"/>
            <p:cNvSpPr>
              <a:spLocks noChangeArrowheads="1"/>
            </p:cNvSpPr>
            <p:nvPr/>
          </p:nvSpPr>
          <p:spPr bwMode="gray">
            <a:xfrm>
              <a:off x="2251" y="1126"/>
              <a:ext cx="1501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AEAEA">
                    <a:gamma/>
                    <a:shade val="3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36078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3" name="AutoShape 17"/>
            <p:cNvSpPr>
              <a:spLocks noChangeArrowheads="1"/>
            </p:cNvSpPr>
            <p:nvPr/>
          </p:nvSpPr>
          <p:spPr bwMode="gray">
            <a:xfrm>
              <a:off x="2269" y="1145"/>
              <a:ext cx="1465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alpha val="89999"/>
                  </a:schemeClr>
                </a:gs>
                <a:gs pos="5000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>
                    <a:alpha val="89999"/>
                  </a:scheme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uk-UA" sz="2000" b="1" dirty="0" smtClean="0"/>
                <a:t>Діагностична</a:t>
              </a:r>
              <a:endParaRPr lang="ru-RU" sz="2000" b="1" dirty="0"/>
            </a:p>
          </p:txBody>
        </p:sp>
      </p:grpSp>
      <p:sp>
        <p:nvSpPr>
          <p:cNvPr id="14" name="AutoShape 27"/>
          <p:cNvSpPr>
            <a:spLocks noChangeArrowheads="1"/>
          </p:cNvSpPr>
          <p:nvPr/>
        </p:nvSpPr>
        <p:spPr bwMode="gray">
          <a:xfrm flipV="1">
            <a:off x="658157" y="1916832"/>
            <a:ext cx="1440000" cy="7200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5" name="AutoShape 27"/>
          <p:cNvSpPr>
            <a:spLocks noChangeArrowheads="1"/>
          </p:cNvSpPr>
          <p:nvPr/>
        </p:nvSpPr>
        <p:spPr bwMode="gray">
          <a:xfrm flipV="1">
            <a:off x="3703842" y="1916832"/>
            <a:ext cx="1440000" cy="7200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6" name="AutoShape 27"/>
          <p:cNvSpPr>
            <a:spLocks noChangeArrowheads="1"/>
          </p:cNvSpPr>
          <p:nvPr/>
        </p:nvSpPr>
        <p:spPr bwMode="gray">
          <a:xfrm flipV="1">
            <a:off x="6915627" y="1916832"/>
            <a:ext cx="1440000" cy="7200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07504" y="2636832"/>
            <a:ext cx="27363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опомога в організації навчально-виховного процесу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розробці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індивідуальної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адаптування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документації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214528" y="2645531"/>
            <a:ext cx="292375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 соціально-педагогічного супроводу дітей з ООП;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 розвитку творчих здібностей дітей з ООП, поліпшенню їхнього психоемоційного стану;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навчально-виховн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обстановк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силах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6444208" y="2645531"/>
            <a:ext cx="24917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разом із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групою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    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Оцінка виконання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індивідупльної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програми розвитку.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832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функції асистента</a:t>
            </a:r>
            <a:endParaRPr lang="ru-RU" dirty="0"/>
          </a:p>
        </p:txBody>
      </p: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882104" y="1241773"/>
            <a:ext cx="2382838" cy="538163"/>
            <a:chOff x="2251" y="1126"/>
            <a:chExt cx="1501" cy="339"/>
          </a:xfrm>
        </p:grpSpPr>
        <p:sp>
          <p:nvSpPr>
            <p:cNvPr id="9" name="AutoShape 16"/>
            <p:cNvSpPr>
              <a:spLocks noChangeArrowheads="1"/>
            </p:cNvSpPr>
            <p:nvPr/>
          </p:nvSpPr>
          <p:spPr bwMode="gray">
            <a:xfrm>
              <a:off x="2251" y="1126"/>
              <a:ext cx="1501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AEAEA">
                    <a:gamma/>
                    <a:shade val="3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36078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AutoShape 17"/>
            <p:cNvSpPr>
              <a:spLocks noChangeArrowheads="1"/>
            </p:cNvSpPr>
            <p:nvPr/>
          </p:nvSpPr>
          <p:spPr bwMode="gray">
            <a:xfrm>
              <a:off x="2269" y="1145"/>
              <a:ext cx="1465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alpha val="89999"/>
                  </a:schemeClr>
                </a:gs>
                <a:gs pos="5000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>
                    <a:alpha val="89999"/>
                  </a:scheme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uk-UA" sz="2000" b="1" dirty="0" smtClean="0"/>
                <a:t>Прогностична</a:t>
              </a:r>
              <a:endParaRPr lang="ru-RU" b="1" dirty="0"/>
            </a:p>
          </p:txBody>
        </p:sp>
      </p:grpSp>
      <p:grpSp>
        <p:nvGrpSpPr>
          <p:cNvPr id="11" name="Group 15"/>
          <p:cNvGrpSpPr>
            <a:grpSpLocks/>
          </p:cNvGrpSpPr>
          <p:nvPr/>
        </p:nvGrpSpPr>
        <p:grpSpPr bwMode="auto">
          <a:xfrm>
            <a:off x="5695633" y="1241772"/>
            <a:ext cx="2382838" cy="538163"/>
            <a:chOff x="2251" y="1126"/>
            <a:chExt cx="1501" cy="339"/>
          </a:xfrm>
        </p:grpSpPr>
        <p:sp>
          <p:nvSpPr>
            <p:cNvPr id="12" name="AutoShape 16"/>
            <p:cNvSpPr>
              <a:spLocks noChangeArrowheads="1"/>
            </p:cNvSpPr>
            <p:nvPr/>
          </p:nvSpPr>
          <p:spPr bwMode="gray">
            <a:xfrm>
              <a:off x="2251" y="1126"/>
              <a:ext cx="1501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AEAEA">
                    <a:gamma/>
                    <a:shade val="3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36078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3" name="AutoShape 17"/>
            <p:cNvSpPr>
              <a:spLocks noChangeArrowheads="1"/>
            </p:cNvSpPr>
            <p:nvPr/>
          </p:nvSpPr>
          <p:spPr bwMode="gray">
            <a:xfrm>
              <a:off x="2269" y="1145"/>
              <a:ext cx="1465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alpha val="89999"/>
                  </a:schemeClr>
                </a:gs>
                <a:gs pos="5000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>
                    <a:alpha val="89999"/>
                  </a:scheme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uk-UA" sz="2000" b="1" dirty="0" smtClean="0"/>
                <a:t>Консультативна</a:t>
              </a:r>
              <a:endParaRPr lang="ru-RU" sz="2000" b="1" dirty="0"/>
            </a:p>
          </p:txBody>
        </p:sp>
      </p:grpSp>
      <p:sp>
        <p:nvSpPr>
          <p:cNvPr id="15" name="AutoShape 27"/>
          <p:cNvSpPr>
            <a:spLocks noChangeArrowheads="1"/>
          </p:cNvSpPr>
          <p:nvPr/>
        </p:nvSpPr>
        <p:spPr bwMode="gray">
          <a:xfrm flipV="1">
            <a:off x="1353523" y="1953816"/>
            <a:ext cx="1440000" cy="7200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6" name="AutoShape 27"/>
          <p:cNvSpPr>
            <a:spLocks noChangeArrowheads="1"/>
          </p:cNvSpPr>
          <p:nvPr/>
        </p:nvSpPr>
        <p:spPr bwMode="gray">
          <a:xfrm flipV="1">
            <a:off x="6167052" y="1953816"/>
            <a:ext cx="1440000" cy="7200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95536" y="2687184"/>
            <a:ext cx="36723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участь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розробці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індивідуальної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перегляд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актуальних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освітніми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потребами.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853080" y="2673816"/>
            <a:ext cx="4067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батьками;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консультативної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остійне підвищення професійного рівня та педагогічної майстерності.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387488" y="4941168"/>
            <a:ext cx="7662407" cy="1532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400" dirty="0" smtClean="0"/>
              <a:t>  </a:t>
            </a:r>
            <a:r>
              <a:rPr lang="ru-RU" sz="2400" b="1" dirty="0" err="1" smtClean="0">
                <a:effectLst/>
              </a:rPr>
              <a:t>Асистент</a:t>
            </a:r>
            <a:r>
              <a:rPr lang="ru-RU" sz="2400" b="1" dirty="0" smtClean="0">
                <a:effectLst/>
              </a:rPr>
              <a:t> </a:t>
            </a:r>
            <a:r>
              <a:rPr lang="ru-RU" sz="2400" b="1" dirty="0">
                <a:effectLst/>
              </a:rPr>
              <a:t>учителя </a:t>
            </a:r>
            <a:r>
              <a:rPr lang="ru-RU" sz="2400" b="1" dirty="0" err="1">
                <a:effectLst/>
              </a:rPr>
              <a:t>має</a:t>
            </a:r>
            <a:r>
              <a:rPr lang="ru-RU" sz="2400" b="1" dirty="0">
                <a:effectLst/>
              </a:rPr>
              <a:t> бути </a:t>
            </a:r>
            <a:r>
              <a:rPr lang="ru-RU" sz="2400" b="1" dirty="0" err="1">
                <a:effectLst/>
              </a:rPr>
              <a:t>єдиною</a:t>
            </a:r>
            <a:r>
              <a:rPr lang="ru-RU" sz="2400" b="1" dirty="0">
                <a:effectLst/>
              </a:rPr>
              <a:t> командою з </a:t>
            </a:r>
            <a:r>
              <a:rPr lang="ru-RU" sz="2400" b="1" dirty="0" err="1">
                <a:effectLst/>
              </a:rPr>
              <a:t>вчителем</a:t>
            </a:r>
            <a:r>
              <a:rPr lang="ru-RU" sz="2400" b="1" dirty="0">
                <a:effectLst/>
              </a:rPr>
              <a:t>: </a:t>
            </a:r>
            <a:r>
              <a:rPr lang="ru-RU" sz="2400" b="1" dirty="0" err="1">
                <a:effectLst/>
              </a:rPr>
              <a:t>постійно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контактувати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між</a:t>
            </a:r>
            <a:r>
              <a:rPr lang="ru-RU" sz="2400" b="1" dirty="0">
                <a:effectLst/>
              </a:rPr>
              <a:t> собою, </a:t>
            </a:r>
            <a:r>
              <a:rPr lang="ru-RU" sz="2400" b="1" dirty="0" err="1">
                <a:effectLst/>
              </a:rPr>
              <a:t>обмінюватися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інформацією</a:t>
            </a:r>
            <a:r>
              <a:rPr lang="ru-RU" sz="2400" b="1" dirty="0">
                <a:effectLst/>
              </a:rPr>
              <a:t> і </a:t>
            </a:r>
            <a:r>
              <a:rPr lang="ru-RU" sz="2400" b="1" dirty="0" err="1">
                <a:effectLst/>
              </a:rPr>
              <a:t>намагатися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знайти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ті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підходи</a:t>
            </a:r>
            <a:r>
              <a:rPr lang="ru-RU" sz="2400" b="1" dirty="0">
                <a:effectLst/>
              </a:rPr>
              <a:t>, </a:t>
            </a:r>
            <a:r>
              <a:rPr lang="ru-RU" sz="2400" b="1" dirty="0" err="1">
                <a:effectLst/>
              </a:rPr>
              <a:t>які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допоможуть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 smtClean="0">
                <a:effectLst/>
              </a:rPr>
              <a:t>дитині</a:t>
            </a:r>
            <a:r>
              <a:rPr lang="ru-RU" sz="2400" b="1" dirty="0" smtClean="0">
                <a:effectLst/>
              </a:rPr>
              <a:t> </a:t>
            </a:r>
            <a:r>
              <a:rPr lang="ru-RU" sz="2400" b="1" dirty="0" err="1" smtClean="0">
                <a:effectLst/>
              </a:rPr>
              <a:t>краще</a:t>
            </a:r>
            <a:r>
              <a:rPr lang="ru-RU" sz="2400" b="1" dirty="0" smtClean="0">
                <a:effectLst/>
              </a:rPr>
              <a:t> </a:t>
            </a:r>
            <a:r>
              <a:rPr lang="ru-RU" sz="2400" b="1" dirty="0" err="1">
                <a:effectLst/>
              </a:rPr>
              <a:t>засвоїти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навчальний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матеріал</a:t>
            </a:r>
            <a:r>
              <a:rPr lang="ru-RU" sz="2400" b="1" dirty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147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Асистент вчителя/вихователя </a:t>
            </a:r>
            <a:br>
              <a:rPr lang="uk-UA" dirty="0" smtClean="0"/>
            </a:br>
            <a:r>
              <a:rPr lang="uk-UA" u="sng" dirty="0" smtClean="0"/>
              <a:t>повинен знати:</a:t>
            </a:r>
            <a:endParaRPr lang="ru-RU" u="sng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1196752"/>
            <a:ext cx="8712968" cy="4464496"/>
          </a:xfrm>
        </p:spPr>
        <p:txBody>
          <a:bodyPr>
            <a:noAutofit/>
          </a:bodyPr>
          <a:lstStyle/>
          <a:p>
            <a:pPr fontAlgn="base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права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науки і практики у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освітніми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різного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роботи з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індивідуальний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диференційований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адаптації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сучасних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роботи з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громадськістю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сім`єю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етичні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правила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правила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документації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832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Асистент вчителя/вихователя </a:t>
            </a:r>
            <a:br>
              <a:rPr lang="uk-UA" dirty="0"/>
            </a:br>
            <a:r>
              <a:rPr lang="uk-UA" u="sng" dirty="0"/>
              <a:t>повинен </a:t>
            </a:r>
            <a:r>
              <a:rPr lang="uk-UA" u="sng" dirty="0" smtClean="0"/>
              <a:t>вміти:</a:t>
            </a:r>
            <a:endParaRPr lang="ru-RU" u="sng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7504" y="1556792"/>
            <a:ext cx="8136904" cy="4464496"/>
          </a:xfrm>
        </p:spPr>
        <p:txBody>
          <a:bodyPr>
            <a:noAutofit/>
          </a:bodyPr>
          <a:lstStyle/>
          <a:p>
            <a:pPr algn="just" fontAlgn="base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практичній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педагогічний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супровід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освітніми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в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інклюзивного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разом з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фахівцями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вести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налагоджувати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міжособистісні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всіма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суб`єктами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навчально-виховної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займатись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посередницькою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832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Асистент вчителя/вихователя </a:t>
            </a:r>
            <a:br>
              <a:rPr lang="uk-UA" dirty="0"/>
            </a:br>
            <a:r>
              <a:rPr lang="uk-UA" u="sng" dirty="0"/>
              <a:t>повинен </a:t>
            </a:r>
            <a:r>
              <a:rPr lang="uk-UA" u="sng" dirty="0" smtClean="0"/>
              <a:t>мати</a:t>
            </a:r>
            <a:r>
              <a:rPr lang="uk-UA" u="sng" dirty="0"/>
              <a:t>:</a:t>
            </a:r>
            <a:endParaRPr lang="ru-RU" u="sng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7504" y="1556792"/>
            <a:ext cx="7416824" cy="4464496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співчувати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співпереживати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ціннісні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орієнтації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найвищої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конфліктних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832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8849ea879cfd4a12f80308a7b6366a2a5ba6ed1"/>
</p:tagLst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2217</TotalTime>
  <Words>1717</Words>
  <Application>Microsoft Office PowerPoint</Application>
  <PresentationFormat>Экран (4:3)</PresentationFormat>
  <Paragraphs>190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Асистент вчителя/вихователя в інклюзивному просторі</vt:lpstr>
      <vt:lpstr>Хто такий ассистент вчителя/вихователя?</vt:lpstr>
      <vt:lpstr>Хто такий асистент вчителя/вихователя</vt:lpstr>
      <vt:lpstr>Презентация PowerPoint</vt:lpstr>
      <vt:lpstr>Основні функції асистента</vt:lpstr>
      <vt:lpstr>Основні функції асистента</vt:lpstr>
      <vt:lpstr>Асистент вчителя/вихователя  повинен знати:</vt:lpstr>
      <vt:lpstr>Асистент вчителя/вихователя  повинен вміти:</vt:lpstr>
      <vt:lpstr>Асистент вчителя/вихователя  повинен мати:</vt:lpstr>
      <vt:lpstr>Документація асистента</vt:lpstr>
      <vt:lpstr>Документація асистента</vt:lpstr>
      <vt:lpstr>Річний план роботи</vt:lpstr>
      <vt:lpstr>Графік роботи</vt:lpstr>
      <vt:lpstr>Графік роботи</vt:lpstr>
      <vt:lpstr>Розклад уроків</vt:lpstr>
      <vt:lpstr>Презентация PowerPoint</vt:lpstr>
      <vt:lpstr>Щоденний план роботи</vt:lpstr>
      <vt:lpstr>Журнал обліку робочого часу</vt:lpstr>
      <vt:lpstr>Індивідуальна програма розвитку</vt:lpstr>
      <vt:lpstr>Журнал спостережень</vt:lpstr>
      <vt:lpstr>Журнал спостережень</vt:lpstr>
      <vt:lpstr>Журнал обліку консультацій та просвітницьких заходів </vt:lpstr>
      <vt:lpstr>Таблиця обліку методичної роботи </vt:lpstr>
      <vt:lpstr>Портфоліо дитини з ООП</vt:lpstr>
      <vt:lpstr>Підвищення кваліфікації</vt:lpstr>
      <vt:lpstr>Доплата</vt:lpstr>
      <vt:lpstr>Використані джерела</vt:lpstr>
      <vt:lpstr>Використані джерела</vt:lpstr>
      <vt:lpstr>Дякую за увагу!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Самолётик из тетрадного листа</dc:title>
  <dc:creator>obstinate</dc:creator>
  <dc:description>Шаблон презентации с сайта https://presentation-creation.ru/</dc:description>
  <cp:lastModifiedBy>Пользователь</cp:lastModifiedBy>
  <cp:revision>826</cp:revision>
  <dcterms:created xsi:type="dcterms:W3CDTF">2018-02-25T09:09:03Z</dcterms:created>
  <dcterms:modified xsi:type="dcterms:W3CDTF">2021-09-14T08:35:25Z</dcterms:modified>
</cp:coreProperties>
</file>